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58" r:id="rId7"/>
    <p:sldId id="260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C72"/>
    <a:srgbClr val="FFDDEB"/>
    <a:srgbClr val="E1FFF3"/>
    <a:srgbClr val="FFE7FF"/>
    <a:srgbClr val="EEEDB5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2C218-034F-9A52-C348-3B1D48133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7B432C-1E28-6572-3058-0386A54BCC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A06547-3AC1-D31C-9545-C3F59FE5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47B9-EC16-4105-917F-BB1416DC18C3}" type="datetimeFigureOut">
              <a:rPr lang="it-IT" smtClean="0"/>
              <a:t>14/01/2025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9E60C8-C05B-3972-C77C-DAD8FF83F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45A89-C1B8-FEAD-0FC4-23906EEBE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0329-582D-43D4-A681-BE6E89C0F0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346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2CE44-3C71-7685-FF87-9E5D3700E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C18FA9-BEF1-2053-9A94-28215373A5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AFB01-A7DF-1A50-6636-113BCBA32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47B9-EC16-4105-917F-BB1416DC18C3}" type="datetimeFigureOut">
              <a:rPr lang="it-IT" smtClean="0"/>
              <a:t>14/01/2025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9A052-DA3B-29D6-1802-85030F82D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408EA-B7F5-91EC-35F9-7EDDDF957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0329-582D-43D4-A681-BE6E89C0F0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2764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07E687-ED64-96D0-1A53-183A88CF52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C3E29D-7370-BF36-CC69-34C0466D5E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C4DD9-2187-4E58-BEB1-5E309ADA7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47B9-EC16-4105-917F-BB1416DC18C3}" type="datetimeFigureOut">
              <a:rPr lang="it-IT" smtClean="0"/>
              <a:t>14/01/2025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83028-C8F1-B526-0A49-7A9CB765D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0AAF7-B23C-6306-D960-8301658FA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0329-582D-43D4-A681-BE6E89C0F0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0660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49EBB-C9AF-0EC0-49B8-CF604AA58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7118F-94F3-A016-F060-8BCB6F818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C54F9-5FAF-33ED-B092-2A82B6880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47B9-EC16-4105-917F-BB1416DC18C3}" type="datetimeFigureOut">
              <a:rPr lang="it-IT" smtClean="0"/>
              <a:t>14/01/2025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F9C5B-97EB-30BD-94D6-19C2606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9A4895-8515-44EC-1DE0-CD7164F8C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0329-582D-43D4-A681-BE6E89C0F0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720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3FAD7-E5E5-67C6-A3F3-93333A7C4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1E9F15-B23C-6B2F-97D9-4B94DF514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098FCB-9B96-4A4E-3650-324367A5B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47B9-EC16-4105-917F-BB1416DC18C3}" type="datetimeFigureOut">
              <a:rPr lang="it-IT" smtClean="0"/>
              <a:t>14/01/2025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94263D-FA91-75D8-7E3E-7D27432F8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AE577-70F3-EE86-F77C-F0EB0A322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0329-582D-43D4-A681-BE6E89C0F0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5391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0DF37-DED8-6ED4-1EC1-069C1A3DD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EAC890-337C-3112-D885-89C339C1FA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BA9A3B-4922-AA5D-9D7D-6576936742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5FFBCA-2077-AA87-759A-7A27ECDC9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47B9-EC16-4105-917F-BB1416DC18C3}" type="datetimeFigureOut">
              <a:rPr lang="it-IT" smtClean="0"/>
              <a:t>14/01/2025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23028F-FC81-C2A7-B942-E4C1299E5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2CC4FE-2934-D0E6-A6D9-27349769A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0329-582D-43D4-A681-BE6E89C0F0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2853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823B0-49F1-9FA3-F260-3F9643ADA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E00D8-5A9F-691F-910F-029A8D9D4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49771A-1433-62BE-D133-8C99C7469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4817CB-7415-C60F-51B7-3AD9B4A139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80B334-26FF-19C0-746A-1D36C147F4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B2C990-14C1-CD47-EED0-A6D02576E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47B9-EC16-4105-917F-BB1416DC18C3}" type="datetimeFigureOut">
              <a:rPr lang="it-IT" smtClean="0"/>
              <a:t>14/01/2025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14FB37-3E13-026A-4ACD-41215C823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B07BF0-5C8F-9147-4AE8-C3CEF0F16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0329-582D-43D4-A681-BE6E89C0F0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1116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E7899-0B18-9195-5AE8-9DBF9D47F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6F6761-8EAA-3A65-5470-177A5CC52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47B9-EC16-4105-917F-BB1416DC18C3}" type="datetimeFigureOut">
              <a:rPr lang="it-IT" smtClean="0"/>
              <a:t>14/01/2025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B7996F-5EC7-2C16-E362-2A57597AC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FB4AD5-63D4-8079-2890-9454EBF87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0329-582D-43D4-A681-BE6E89C0F0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5000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E5E6A4-9D77-79D6-6C93-FE24F17A3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47B9-EC16-4105-917F-BB1416DC18C3}" type="datetimeFigureOut">
              <a:rPr lang="it-IT" smtClean="0"/>
              <a:t>14/01/2025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61BB20-063C-9F11-0726-3B0191397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638D81-1387-EAA3-3FF5-987F4243F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0329-582D-43D4-A681-BE6E89C0F0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164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1B19E-FB6C-AD6D-A59A-07CDA1C86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219DC-CF52-502A-FCF6-B6023DF15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ACFA77-85ED-E0B9-FE2C-30B87B21BD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BC1542-4FEF-B69E-E5F5-CA6991A2E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47B9-EC16-4105-917F-BB1416DC18C3}" type="datetimeFigureOut">
              <a:rPr lang="it-IT" smtClean="0"/>
              <a:t>14/01/2025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3EB526-C373-C0EC-0281-9E7F184E6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6F117-EFF1-2251-E81E-91177C9F6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0329-582D-43D4-A681-BE6E89C0F0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621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ADD24-26A6-A26F-7F37-456C2C31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D7E364-2E62-092C-D225-D904DA00BA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A77781-78F7-3C60-2F4C-4F73A7B196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0D6958-DD28-D2EA-07A2-D3FC737C9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47B9-EC16-4105-917F-BB1416DC18C3}" type="datetimeFigureOut">
              <a:rPr lang="it-IT" smtClean="0"/>
              <a:t>14/01/2025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D86638-A587-1A6D-A011-4967D468B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3F3CB5-4284-2690-0272-937E49452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0329-582D-43D4-A681-BE6E89C0F0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1120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3DDAD6-27BC-5420-C3C9-1480F999C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3A51CC-FEFB-676B-872C-38EE5FBF5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71610-8F26-8B9D-BCD4-8647E3651E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847B9-EC16-4105-917F-BB1416DC18C3}" type="datetimeFigureOut">
              <a:rPr lang="it-IT" smtClean="0"/>
              <a:t>14/01/2025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50032-BC3F-B4DD-5593-FFA5AE9B78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7AC83-3B65-A021-787E-B2930395D4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40329-582D-43D4-A681-BE6E89C0F0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0518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39B70-F77F-0927-E133-C371A2627D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2F82BB-B1D8-96BE-81C7-72BEC6AA4F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1150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9C7907BD-15D7-2889-6D42-C061C3F58C48}"/>
              </a:ext>
            </a:extLst>
          </p:cNvPr>
          <p:cNvGrpSpPr/>
          <p:nvPr/>
        </p:nvGrpSpPr>
        <p:grpSpPr>
          <a:xfrm>
            <a:off x="2048933" y="803276"/>
            <a:ext cx="7924800" cy="3700991"/>
            <a:chOff x="2048933" y="803276"/>
            <a:chExt cx="7924800" cy="3700991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4DD9CF41-FE57-5C47-0FFF-115B29D11AEC}"/>
                </a:ext>
              </a:extLst>
            </p:cNvPr>
            <p:cNvSpPr/>
            <p:nvPr/>
          </p:nvSpPr>
          <p:spPr>
            <a:xfrm>
              <a:off x="4677833" y="2031993"/>
              <a:ext cx="2667000" cy="1075267"/>
            </a:xfrm>
            <a:prstGeom prst="roundRect">
              <a:avLst/>
            </a:prstGeom>
            <a:noFill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08F2EE4F-6E25-EF6B-9516-3267EE002435}"/>
                </a:ext>
              </a:extLst>
            </p:cNvPr>
            <p:cNvSpPr/>
            <p:nvPr/>
          </p:nvSpPr>
          <p:spPr>
            <a:xfrm>
              <a:off x="2048933" y="804334"/>
              <a:ext cx="7924800" cy="3699933"/>
            </a:xfrm>
            <a:prstGeom prst="roundRect">
              <a:avLst/>
            </a:prstGeom>
            <a:noFill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69AE44E-071E-1A53-C94E-94BF27D1643F}"/>
                </a:ext>
              </a:extLst>
            </p:cNvPr>
            <p:cNvSpPr/>
            <p:nvPr/>
          </p:nvSpPr>
          <p:spPr>
            <a:xfrm>
              <a:off x="2048933" y="2459565"/>
              <a:ext cx="2628900" cy="131235"/>
            </a:xfrm>
            <a:prstGeom prst="rect">
              <a:avLst/>
            </a:prstGeom>
            <a:noFill/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8D5C09D-8AC5-10CB-6CC3-D95287ED1E22}"/>
                </a:ext>
              </a:extLst>
            </p:cNvPr>
            <p:cNvSpPr/>
            <p:nvPr/>
          </p:nvSpPr>
          <p:spPr>
            <a:xfrm>
              <a:off x="7344833" y="2455330"/>
              <a:ext cx="2628900" cy="131235"/>
            </a:xfrm>
            <a:prstGeom prst="rect">
              <a:avLst/>
            </a:prstGeom>
            <a:noFill/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dk1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96A18E9-1C96-7B8F-08A1-F44EB256C7AF}"/>
                </a:ext>
              </a:extLst>
            </p:cNvPr>
            <p:cNvSpPr/>
            <p:nvPr/>
          </p:nvSpPr>
          <p:spPr>
            <a:xfrm rot="16200000">
              <a:off x="5396978" y="1358363"/>
              <a:ext cx="1228716" cy="118541"/>
            </a:xfrm>
            <a:prstGeom prst="rect">
              <a:avLst/>
            </a:prstGeom>
            <a:noFill/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dk1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D5A67F2-355E-4BEB-E88F-C20F7A4BC174}"/>
                </a:ext>
              </a:extLst>
            </p:cNvPr>
            <p:cNvSpPr/>
            <p:nvPr/>
          </p:nvSpPr>
          <p:spPr>
            <a:xfrm rot="16200000">
              <a:off x="5312832" y="3746491"/>
              <a:ext cx="1397007" cy="118543"/>
            </a:xfrm>
            <a:prstGeom prst="rect">
              <a:avLst/>
            </a:prstGeom>
            <a:noFill/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dk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E37B073-80F6-93AA-F2C8-ED7E93177914}"/>
                </a:ext>
              </a:extLst>
            </p:cNvPr>
            <p:cNvSpPr txBox="1"/>
            <p:nvPr/>
          </p:nvSpPr>
          <p:spPr>
            <a:xfrm>
              <a:off x="3208866" y="1077952"/>
              <a:ext cx="1291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/>
                <a:t>definizione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73F3F3B-40CC-B2E7-B8C9-C22DE56927B8}"/>
                </a:ext>
              </a:extLst>
            </p:cNvPr>
            <p:cNvSpPr txBox="1"/>
            <p:nvPr/>
          </p:nvSpPr>
          <p:spPr>
            <a:xfrm>
              <a:off x="7239000" y="1077952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/>
                <a:t>caratteristica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C385912-CAF8-2A55-DC29-EBC9A4C2817E}"/>
                </a:ext>
              </a:extLst>
            </p:cNvPr>
            <p:cNvSpPr txBox="1"/>
            <p:nvPr/>
          </p:nvSpPr>
          <p:spPr>
            <a:xfrm>
              <a:off x="3208865" y="3461317"/>
              <a:ext cx="1879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/>
                <a:t>esempio corretto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107C91B-77C1-B2B8-7BA8-AFC196C13247}"/>
                </a:ext>
              </a:extLst>
            </p:cNvPr>
            <p:cNvSpPr txBox="1"/>
            <p:nvPr/>
          </p:nvSpPr>
          <p:spPr>
            <a:xfrm>
              <a:off x="7179729" y="3395142"/>
              <a:ext cx="1879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/>
                <a:t>esempio scorretto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B2FB1E38-5D4C-5AD6-1F43-BE2AB000D141}"/>
              </a:ext>
            </a:extLst>
          </p:cNvPr>
          <p:cNvSpPr txBox="1"/>
          <p:nvPr/>
        </p:nvSpPr>
        <p:spPr>
          <a:xfrm>
            <a:off x="635715" y="5140288"/>
            <a:ext cx="1047255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0" i="0" dirty="0">
                <a:effectLst/>
                <a:latin typeface="Segoe UI" panose="020B0502040204020203" pitchFamily="34" charset="0"/>
              </a:rPr>
              <a:t>Il modello di </a:t>
            </a:r>
            <a:r>
              <a:rPr lang="it-IT" sz="1400" b="0" i="0" dirty="0" err="1">
                <a:effectLst/>
                <a:latin typeface="Segoe UI" panose="020B0502040204020203" pitchFamily="34" charset="0"/>
              </a:rPr>
              <a:t>Frayer</a:t>
            </a:r>
            <a:r>
              <a:rPr lang="it-IT" sz="1400" b="0" i="0" dirty="0">
                <a:effectLst/>
                <a:latin typeface="Segoe UI" panose="020B0502040204020203" pitchFamily="34" charset="0"/>
              </a:rPr>
              <a:t> è uno strumento grafico utilizzato per approfondire la comprensione di un concetto o di un termine. Questo documento probabilmente contiene un esempio di modello di </a:t>
            </a:r>
            <a:r>
              <a:rPr lang="it-IT" sz="1400" b="0" i="0" dirty="0" err="1">
                <a:effectLst/>
                <a:latin typeface="Segoe UI" panose="020B0502040204020203" pitchFamily="34" charset="0"/>
              </a:rPr>
              <a:t>Frayer</a:t>
            </a:r>
            <a:r>
              <a:rPr lang="it-IT" sz="1400" b="0" i="0" dirty="0">
                <a:effectLst/>
                <a:latin typeface="Segoe UI" panose="020B0502040204020203" pitchFamily="34" charset="0"/>
              </a:rPr>
              <a:t>, con sezioni dedicate alla definizione, alle caratteristiche, agli esempi e ai non esempi del concetto in questione.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1049027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9C7907BD-15D7-2889-6D42-C061C3F58C48}"/>
              </a:ext>
            </a:extLst>
          </p:cNvPr>
          <p:cNvGrpSpPr/>
          <p:nvPr/>
        </p:nvGrpSpPr>
        <p:grpSpPr>
          <a:xfrm>
            <a:off x="2048933" y="803276"/>
            <a:ext cx="7924800" cy="3700991"/>
            <a:chOff x="2048933" y="803276"/>
            <a:chExt cx="7924800" cy="3700991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4DD9CF41-FE57-5C47-0FFF-115B29D11AEC}"/>
                </a:ext>
              </a:extLst>
            </p:cNvPr>
            <p:cNvSpPr/>
            <p:nvPr/>
          </p:nvSpPr>
          <p:spPr>
            <a:xfrm>
              <a:off x="4677833" y="2031993"/>
              <a:ext cx="2667000" cy="1075267"/>
            </a:xfrm>
            <a:prstGeom prst="roundRect">
              <a:avLst/>
            </a:prstGeom>
            <a:noFill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08F2EE4F-6E25-EF6B-9516-3267EE002435}"/>
                </a:ext>
              </a:extLst>
            </p:cNvPr>
            <p:cNvSpPr/>
            <p:nvPr/>
          </p:nvSpPr>
          <p:spPr>
            <a:xfrm>
              <a:off x="2048933" y="804334"/>
              <a:ext cx="7924800" cy="3699933"/>
            </a:xfrm>
            <a:prstGeom prst="roundRect">
              <a:avLst/>
            </a:prstGeom>
            <a:noFill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69AE44E-071E-1A53-C94E-94BF27D1643F}"/>
                </a:ext>
              </a:extLst>
            </p:cNvPr>
            <p:cNvSpPr/>
            <p:nvPr/>
          </p:nvSpPr>
          <p:spPr>
            <a:xfrm>
              <a:off x="2048933" y="2459565"/>
              <a:ext cx="2628900" cy="131235"/>
            </a:xfrm>
            <a:prstGeom prst="rect">
              <a:avLst/>
            </a:prstGeom>
            <a:noFill/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8D5C09D-8AC5-10CB-6CC3-D95287ED1E22}"/>
                </a:ext>
              </a:extLst>
            </p:cNvPr>
            <p:cNvSpPr/>
            <p:nvPr/>
          </p:nvSpPr>
          <p:spPr>
            <a:xfrm>
              <a:off x="7344833" y="2455330"/>
              <a:ext cx="2628900" cy="131235"/>
            </a:xfrm>
            <a:prstGeom prst="rect">
              <a:avLst/>
            </a:prstGeom>
            <a:noFill/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dk1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96A18E9-1C96-7B8F-08A1-F44EB256C7AF}"/>
                </a:ext>
              </a:extLst>
            </p:cNvPr>
            <p:cNvSpPr/>
            <p:nvPr/>
          </p:nvSpPr>
          <p:spPr>
            <a:xfrm rot="16200000">
              <a:off x="5396978" y="1358363"/>
              <a:ext cx="1228716" cy="118541"/>
            </a:xfrm>
            <a:prstGeom prst="rect">
              <a:avLst/>
            </a:prstGeom>
            <a:noFill/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dk1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D5A67F2-355E-4BEB-E88F-C20F7A4BC174}"/>
                </a:ext>
              </a:extLst>
            </p:cNvPr>
            <p:cNvSpPr/>
            <p:nvPr/>
          </p:nvSpPr>
          <p:spPr>
            <a:xfrm rot="16200000">
              <a:off x="5312832" y="3746491"/>
              <a:ext cx="1397007" cy="118543"/>
            </a:xfrm>
            <a:prstGeom prst="rect">
              <a:avLst/>
            </a:prstGeom>
            <a:noFill/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dk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E37B073-80F6-93AA-F2C8-ED7E93177914}"/>
                </a:ext>
              </a:extLst>
            </p:cNvPr>
            <p:cNvSpPr txBox="1"/>
            <p:nvPr/>
          </p:nvSpPr>
          <p:spPr>
            <a:xfrm>
              <a:off x="3208866" y="1077952"/>
              <a:ext cx="1291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/>
                <a:t>definizione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73F3F3B-40CC-B2E7-B8C9-C22DE56927B8}"/>
                </a:ext>
              </a:extLst>
            </p:cNvPr>
            <p:cNvSpPr txBox="1"/>
            <p:nvPr/>
          </p:nvSpPr>
          <p:spPr>
            <a:xfrm>
              <a:off x="7239000" y="1077952"/>
              <a:ext cx="14478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/>
                <a:t>Esempio preso dal libro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C385912-CAF8-2A55-DC29-EBC9A4C2817E}"/>
                </a:ext>
              </a:extLst>
            </p:cNvPr>
            <p:cNvSpPr txBox="1"/>
            <p:nvPr/>
          </p:nvSpPr>
          <p:spPr>
            <a:xfrm>
              <a:off x="3060698" y="3418415"/>
              <a:ext cx="18796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/>
                <a:t>Provo a dirlo con le mie parole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107C91B-77C1-B2B8-7BA8-AFC196C13247}"/>
                </a:ext>
              </a:extLst>
            </p:cNvPr>
            <p:cNvSpPr txBox="1"/>
            <p:nvPr/>
          </p:nvSpPr>
          <p:spPr>
            <a:xfrm>
              <a:off x="7179729" y="3395142"/>
              <a:ext cx="1879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/>
                <a:t>Lo rappresento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B2FB1E38-5D4C-5AD6-1F43-BE2AB000D141}"/>
              </a:ext>
            </a:extLst>
          </p:cNvPr>
          <p:cNvSpPr txBox="1"/>
          <p:nvPr/>
        </p:nvSpPr>
        <p:spPr>
          <a:xfrm>
            <a:off x="635715" y="5140288"/>
            <a:ext cx="104725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0" i="0" dirty="0">
                <a:effectLst/>
                <a:latin typeface="Segoe UI" panose="020B0502040204020203" pitchFamily="34" charset="0"/>
              </a:rPr>
              <a:t>Il  quadrato ad organizzazione grafica permette di lavorare sulla rielaborazione di contenuti matematici a partire dal linguaggio e dalla sua definizione attraverso una molteplicità di codici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4004376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17A71-3D40-1D93-BDB6-6E3B8C87E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Valutazione linguistica</a:t>
            </a:r>
            <a:br>
              <a:rPr lang="it-IT" dirty="0"/>
            </a:b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13D3C-CC87-7336-EF60-F3EDC7EBE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Elencare una serie di parole riferite ad un </a:t>
            </a:r>
            <a:r>
              <a:rPr lang="it-IT" dirty="0" err="1"/>
              <a:t>ardgomento</a:t>
            </a:r>
            <a:r>
              <a:rPr lang="it-IT" dirty="0"/>
              <a:t> e chiedere di definire quelle che si conoscono</a:t>
            </a:r>
          </a:p>
        </p:txBody>
      </p:sp>
    </p:spTree>
    <p:extLst>
      <p:ext uri="{BB962C8B-B14F-4D97-AF65-F5344CB8AC3E}">
        <p14:creationId xmlns:p14="http://schemas.microsoft.com/office/powerpoint/2010/main" val="2550057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DB9F3-A055-825A-7BFE-91CBE7807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Attiviamo la conoscenza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35FA6-8DF0-882B-5AEC-3AED6EBBC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Inserire una serie di tematiche relative ad un argomento e chiedere allo studente di riordinarle in base all’interesse e alle preferenze</a:t>
            </a:r>
          </a:p>
        </p:txBody>
      </p:sp>
    </p:spTree>
    <p:extLst>
      <p:ext uri="{BB962C8B-B14F-4D97-AF65-F5344CB8AC3E}">
        <p14:creationId xmlns:p14="http://schemas.microsoft.com/office/powerpoint/2010/main" val="351284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892CD09-DC12-9B4F-2A62-8FB6E12B5B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345396"/>
              </p:ext>
            </p:extLst>
          </p:nvPr>
        </p:nvGraphicFramePr>
        <p:xfrm>
          <a:off x="2032000" y="1278470"/>
          <a:ext cx="8128000" cy="51392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93158398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5844691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46016749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220672952"/>
                    </a:ext>
                  </a:extLst>
                </a:gridCol>
              </a:tblGrid>
              <a:tr h="642408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950049"/>
                  </a:ext>
                </a:extLst>
              </a:tr>
              <a:tr h="642408">
                <a:tc>
                  <a:txBody>
                    <a:bodyPr/>
                    <a:lstStyle/>
                    <a:p>
                      <a:endParaRPr lang="it-IT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EEDB5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E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1F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E7C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633131"/>
                  </a:ext>
                </a:extLst>
              </a:tr>
              <a:tr h="642408">
                <a:tc>
                  <a:txBody>
                    <a:bodyPr/>
                    <a:lstStyle/>
                    <a:p>
                      <a:endParaRPr lang="it-IT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rgbClr val="EEEDB5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FFE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E1F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FE7C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11554"/>
                  </a:ext>
                </a:extLst>
              </a:tr>
              <a:tr h="642408">
                <a:tc>
                  <a:txBody>
                    <a:bodyPr/>
                    <a:lstStyle/>
                    <a:p>
                      <a:endParaRPr lang="it-IT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rgbClr val="EEEDB5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FFE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E1F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FE7C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148903"/>
                  </a:ext>
                </a:extLst>
              </a:tr>
              <a:tr h="642408">
                <a:tc>
                  <a:txBody>
                    <a:bodyPr/>
                    <a:lstStyle/>
                    <a:p>
                      <a:endParaRPr lang="it-IT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rgbClr val="EEEDB5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FFE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E1F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FE7C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1491439"/>
                  </a:ext>
                </a:extLst>
              </a:tr>
              <a:tr h="642408">
                <a:tc>
                  <a:txBody>
                    <a:bodyPr/>
                    <a:lstStyle/>
                    <a:p>
                      <a:endParaRPr lang="it-IT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rgbClr val="EEEDB5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FFE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E1F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FE7C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978096"/>
                  </a:ext>
                </a:extLst>
              </a:tr>
              <a:tr h="642408">
                <a:tc>
                  <a:txBody>
                    <a:bodyPr/>
                    <a:lstStyle/>
                    <a:p>
                      <a:endParaRPr lang="it-IT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rgbClr val="EEEDB5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FFE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E1F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FE7C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253269"/>
                  </a:ext>
                </a:extLst>
              </a:tr>
              <a:tr h="642408">
                <a:tc>
                  <a:txBody>
                    <a:bodyPr/>
                    <a:lstStyle/>
                    <a:p>
                      <a:endParaRPr lang="it-IT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rgbClr val="EEEDB5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FFE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E1F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FE7C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9101670"/>
                  </a:ext>
                </a:extLst>
              </a:tr>
            </a:tbl>
          </a:graphicData>
        </a:graphic>
      </p:graphicFrame>
      <p:sp>
        <p:nvSpPr>
          <p:cNvPr id="7" name="Arrow: Down 6">
            <a:extLst>
              <a:ext uri="{FF2B5EF4-FFF2-40B4-BE49-F238E27FC236}">
                <a16:creationId xmlns:a16="http://schemas.microsoft.com/office/drawing/2014/main" id="{0FEF6CA8-5DE7-5496-16C3-D425A39F934E}"/>
              </a:ext>
            </a:extLst>
          </p:cNvPr>
          <p:cNvSpPr/>
          <p:nvPr/>
        </p:nvSpPr>
        <p:spPr>
          <a:xfrm>
            <a:off x="2726267" y="694276"/>
            <a:ext cx="592666" cy="51646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F4C44366-4068-FF98-ED56-6ABB25B01DC7}"/>
              </a:ext>
            </a:extLst>
          </p:cNvPr>
          <p:cNvSpPr/>
          <p:nvPr/>
        </p:nvSpPr>
        <p:spPr>
          <a:xfrm>
            <a:off x="4749800" y="694276"/>
            <a:ext cx="592666" cy="51646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63FB4718-A75C-9646-5636-5012CE8C86B3}"/>
              </a:ext>
            </a:extLst>
          </p:cNvPr>
          <p:cNvSpPr/>
          <p:nvPr/>
        </p:nvSpPr>
        <p:spPr>
          <a:xfrm>
            <a:off x="6705600" y="694275"/>
            <a:ext cx="592666" cy="51646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75935A70-8508-95B4-1F42-CD79E504F0AC}"/>
              </a:ext>
            </a:extLst>
          </p:cNvPr>
          <p:cNvSpPr/>
          <p:nvPr/>
        </p:nvSpPr>
        <p:spPr>
          <a:xfrm>
            <a:off x="8873067" y="694274"/>
            <a:ext cx="592666" cy="51646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C18A22FB-F17D-9CA4-6F36-B194F329951D}"/>
              </a:ext>
            </a:extLst>
          </p:cNvPr>
          <p:cNvSpPr/>
          <p:nvPr/>
        </p:nvSpPr>
        <p:spPr>
          <a:xfrm rot="16200000">
            <a:off x="1363135" y="1316570"/>
            <a:ext cx="592666" cy="51646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1341C18-A937-F83C-CF3F-D09B24BE01CE}"/>
              </a:ext>
            </a:extLst>
          </p:cNvPr>
          <p:cNvSpPr txBox="1"/>
          <p:nvPr/>
        </p:nvSpPr>
        <p:spPr>
          <a:xfrm>
            <a:off x="2080803" y="291079"/>
            <a:ext cx="1883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Titoli dei paragrafi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D9F13BB-860D-C032-8030-86ACEA961EB3}"/>
              </a:ext>
            </a:extLst>
          </p:cNvPr>
          <p:cNvSpPr txBox="1"/>
          <p:nvPr/>
        </p:nvSpPr>
        <p:spPr>
          <a:xfrm>
            <a:off x="4404902" y="-25401"/>
            <a:ext cx="1513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Titoli dei sottoparagrafi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D665252-706A-503D-45E6-256EBCFB299F}"/>
              </a:ext>
            </a:extLst>
          </p:cNvPr>
          <p:cNvSpPr txBox="1"/>
          <p:nvPr/>
        </p:nvSpPr>
        <p:spPr>
          <a:xfrm>
            <a:off x="6289398" y="265504"/>
            <a:ext cx="1425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Parole chiave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2F1E544-DB08-34D1-14FA-605CAB99E637}"/>
              </a:ext>
            </a:extLst>
          </p:cNvPr>
          <p:cNvSpPr txBox="1"/>
          <p:nvPr/>
        </p:nvSpPr>
        <p:spPr>
          <a:xfrm>
            <a:off x="8640248" y="265504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Immagini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CEADB8-8ABB-8A87-DAEE-BD17E39BA765}"/>
              </a:ext>
            </a:extLst>
          </p:cNvPr>
          <p:cNvSpPr txBox="1"/>
          <p:nvPr/>
        </p:nvSpPr>
        <p:spPr>
          <a:xfrm>
            <a:off x="254241" y="1167137"/>
            <a:ext cx="1096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Titolo del capitolo</a:t>
            </a:r>
          </a:p>
        </p:txBody>
      </p:sp>
    </p:spTree>
    <p:extLst>
      <p:ext uri="{BB962C8B-B14F-4D97-AF65-F5344CB8AC3E}">
        <p14:creationId xmlns:p14="http://schemas.microsoft.com/office/powerpoint/2010/main" val="601535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F9230-1951-F9C2-A68B-C77FE527B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Tre, due, uno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5CCD8-1420-0839-1CC6-9FF74EB11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TRE cose che so di quest’argomento</a:t>
            </a:r>
          </a:p>
          <a:p>
            <a:endParaRPr lang="it-IT" dirty="0"/>
          </a:p>
          <a:p>
            <a:r>
              <a:rPr lang="it-IT" dirty="0"/>
              <a:t>DUE domande che mi vengono in mente</a:t>
            </a:r>
          </a:p>
          <a:p>
            <a:endParaRPr lang="it-IT" dirty="0"/>
          </a:p>
          <a:p>
            <a:r>
              <a:rPr lang="it-IT" dirty="0"/>
              <a:t>UNA curiosità che vorrei approfondire</a:t>
            </a:r>
          </a:p>
        </p:txBody>
      </p:sp>
    </p:spTree>
    <p:extLst>
      <p:ext uri="{BB962C8B-B14F-4D97-AF65-F5344CB8AC3E}">
        <p14:creationId xmlns:p14="http://schemas.microsoft.com/office/powerpoint/2010/main" val="2787215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177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Segoe UI</vt:lpstr>
      <vt:lpstr>Office Theme</vt:lpstr>
      <vt:lpstr>Presentazione standard di PowerPoint</vt:lpstr>
      <vt:lpstr>Presentazione standard di PowerPoint</vt:lpstr>
      <vt:lpstr>Presentazione standard di PowerPoint</vt:lpstr>
      <vt:lpstr>Valutazione linguistica </vt:lpstr>
      <vt:lpstr>Attiviamo la conoscenza</vt:lpstr>
      <vt:lpstr>Presentazione standard di PowerPoint</vt:lpstr>
      <vt:lpstr>Tre, due, uno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Vecchio Roberto</dc:creator>
  <cp:lastModifiedBy>Marina Ceriani</cp:lastModifiedBy>
  <cp:revision>4</cp:revision>
  <dcterms:created xsi:type="dcterms:W3CDTF">2024-09-21T11:33:17Z</dcterms:created>
  <dcterms:modified xsi:type="dcterms:W3CDTF">2025-01-14T16:53:16Z</dcterms:modified>
</cp:coreProperties>
</file>