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zione predefinita" id="{47D48220-6899-4692-9E97-C726893FE92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4"/>
            <p14:sldId id="265"/>
            <p14:sldId id="263"/>
            <p14:sldId id="266"/>
            <p14:sldId id="267"/>
            <p14:sldId id="268"/>
            <p14:sldId id="269"/>
            <p14:sldId id="271"/>
            <p14:sldId id="272"/>
            <p14:sldId id="273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xmlns="" id="{44407F35-2616-BAC2-F90B-543D2F8E22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6C75E3AE-3D68-B8C8-C87A-B4F68EE738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E2F9B-ACEB-44CA-B3B5-584281B7AF96}" type="datetimeFigureOut">
              <a:rPr lang="it-IT" smtClean="0"/>
              <a:pPr/>
              <a:t>08/11/2024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1A635004-E76F-0C42-4686-A802FAC0AD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426A2C15-513B-4C44-94EC-3766B4D296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22691-23DA-49AA-BF60-2D43C81C0AE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883589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C864F-CD87-4A16-B22F-AE14CDC79196}" type="datetimeFigureOut">
              <a:rPr lang="it-IT" smtClean="0"/>
              <a:pPr/>
              <a:t>08/11/2024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ADA340-1773-42DD-8C86-FF53C67B4D1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1483977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r>
              <a:rPr lang="en-US" smtClean="0"/>
              <a:t>CTI di Tradate</a:t>
            </a:r>
            <a:endParaRPr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CTI di Tradate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CTI di Tradate</a:t>
            </a:r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 smtClean="0"/>
              <a:t>CTI di Tradate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r>
              <a:rPr lang="en-US" smtClean="0"/>
              <a:t>CTI di Tradate</a:t>
            </a:r>
            <a:endParaRPr lang="en-US"/>
          </a:p>
        </p:txBody>
      </p:sp>
      <p:sp>
        <p:nvSpPr>
          <p:cNvPr id="9" name="Rettangolo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CTI di Tradate</a:t>
            </a: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CTI di Tradate</a:t>
            </a:r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CTI di Tradate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CTI di Tradate</a:t>
            </a:r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 smtClean="0"/>
              <a:t>CTI di Tradate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CTI di Tradate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CTI di Tradate</a:t>
            </a:r>
            <a:endParaRPr lang="en-US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19D7796-F675-488F-AC46-C88938C80352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alessandro.carta@itczappa.it" TargetMode="External"/><Relationship Id="rId2" Type="http://schemas.openxmlformats.org/officeDocument/2006/relationships/hyperlink" Target="mailto:VATD08000G@istruzione.i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gli@itisriva.edu.i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onia.briganti@ipsiasar.co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lberto.somaschini@collegifacec.it" TargetMode="External"/><Relationship Id="rId2" Type="http://schemas.openxmlformats.org/officeDocument/2006/relationships/hyperlink" Target="mailto:clerici.alice@collegifacec.i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istituto.orsoline@orsolinesaronno.i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fondazionedaimon.it" TargetMode="External"/><Relationship Id="rId2" Type="http://schemas.openxmlformats.org/officeDocument/2006/relationships/hyperlink" Target="mailto:segreteria@fondazionedaimon.i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ilvia.emiliani@fondazionedaimon.it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segreteria@prealpiscuole.it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sede.saronno@ialombardia.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lisabetta.tufariello@liceocurie.it" TargetMode="External"/><Relationship Id="rId2" Type="http://schemas.openxmlformats.org/officeDocument/2006/relationships/hyperlink" Target="mailto:info@liceocurie.i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.mottola@donmilaniva.edu.it" TargetMode="External"/><Relationship Id="rId2" Type="http://schemas.openxmlformats.org/officeDocument/2006/relationships/hyperlink" Target="mailto:VAIS01100X@istruzione.i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puricelli.f@itisgeymonat.va.it" TargetMode="External"/><Relationship Id="rId2" Type="http://schemas.openxmlformats.org/officeDocument/2006/relationships/hyperlink" Target="mailto:info@isissgeymonat.va.i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vincenzo.franze@isismontaletradate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davide.sabato@agenziaformativa.va.i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castiglione.olona@lanostrafamiglia.i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e.orlandi@gbgrassi.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E5C76DA-F87B-1B66-0A17-D4B44A7021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bg1">
                <a:tint val="45000"/>
                <a:satMod val="400000"/>
              </a:schemeClr>
            </a:duotone>
            <a:alphaModFix amt="10000"/>
          </a:blip>
          <a:srcRect t="23544" b="13956"/>
          <a:stretch/>
        </p:blipFill>
        <p:spPr>
          <a:xfrm>
            <a:off x="403561" y="0"/>
            <a:ext cx="1219198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5535795-148B-11FA-D4E9-91DE73BCE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2568" y="1169982"/>
            <a:ext cx="10530318" cy="2736390"/>
          </a:xfrm>
        </p:spPr>
        <p:txBody>
          <a:bodyPr anchor="b">
            <a:normAutofit/>
          </a:bodyPr>
          <a:lstStyle/>
          <a:p>
            <a:r>
              <a:rPr lang="it-IT" sz="6800" dirty="0" smtClean="0">
                <a:solidFill>
                  <a:schemeClr val="tx2"/>
                </a:solidFill>
              </a:rPr>
              <a:t>Offerta formativa di </a:t>
            </a:r>
            <a:r>
              <a:rPr lang="it-IT" sz="6800" dirty="0" err="1" smtClean="0">
                <a:solidFill>
                  <a:schemeClr val="tx2"/>
                </a:solidFill>
              </a:rPr>
              <a:t>ii</a:t>
            </a:r>
            <a:r>
              <a:rPr lang="it-IT" sz="6800" dirty="0" smtClean="0">
                <a:solidFill>
                  <a:schemeClr val="tx2"/>
                </a:solidFill>
              </a:rPr>
              <a:t> grado </a:t>
            </a:r>
            <a:r>
              <a:rPr lang="it-IT" sz="6800" dirty="0" err="1" smtClean="0">
                <a:solidFill>
                  <a:schemeClr val="tx2"/>
                </a:solidFill>
              </a:rPr>
              <a:t>cti</a:t>
            </a:r>
            <a:r>
              <a:rPr lang="it-IT" sz="6800" dirty="0" smtClean="0">
                <a:solidFill>
                  <a:schemeClr val="tx2"/>
                </a:solidFill>
              </a:rPr>
              <a:t> di </a:t>
            </a:r>
            <a:r>
              <a:rPr lang="it-IT" sz="6800" dirty="0" err="1" smtClean="0">
                <a:solidFill>
                  <a:schemeClr val="tx2"/>
                </a:solidFill>
              </a:rPr>
              <a:t>tradate</a:t>
            </a:r>
            <a:endParaRPr lang="it-IT" sz="6800" dirty="0">
              <a:solidFill>
                <a:schemeClr val="tx2"/>
              </a:solidFill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xmlns="" id="{AFA968F5-152A-F880-36FB-A330455E5E91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321390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22831A3-7491-6FBB-287B-A5712C249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ITCS </a:t>
            </a:r>
            <a:r>
              <a:rPr lang="it-IT" dirty="0"/>
              <a:t>«G. Zappa»</a:t>
            </a:r>
            <a:br>
              <a:rPr lang="it-IT" dirty="0"/>
            </a:br>
            <a: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  <a:t>Via A. Grandi, 4</a:t>
            </a:r>
            <a:b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</a:br>
            <a: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  <a:t>Saronno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xmlns="" id="{F388DB51-D098-62D3-A8FB-70C5B7C08CD9}"/>
              </a:ext>
            </a:extLst>
          </p:cNvPr>
          <p:cNvSpPr txBox="1">
            <a:spLocks noGrp="1"/>
          </p:cNvSpPr>
          <p:nvPr>
            <p:ph sz="quarter" idx="1"/>
          </p:nvPr>
        </p:nvSpPr>
        <p:spPr>
          <a:xfrm>
            <a:off x="703591" y="1594672"/>
            <a:ext cx="8438399" cy="399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Neue Haas Grotesk Text Pro" panose="020B05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Neue Haas Grotesk Text Pro" panose="020B0504020202020204" pitchFamily="34" charset="0"/>
              <a:buNone/>
            </a:pPr>
            <a:r>
              <a:rPr lang="it-IT" sz="2000" b="1" dirty="0" smtClean="0"/>
              <a:t>Settore economico articolato in due indirizzi </a:t>
            </a:r>
          </a:p>
          <a:p>
            <a:pPr marL="457200" indent="-457200">
              <a:lnSpc>
                <a:spcPct val="100000"/>
              </a:lnSpc>
              <a:buNone/>
            </a:pPr>
            <a:r>
              <a:rPr lang="it-IT" sz="2000" dirty="0" smtClean="0"/>
              <a:t>1. Amministrazione finanza e Marketing – biennio comune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t-IT" sz="2000" dirty="0" smtClean="0"/>
              <a:t>Amministrazione finanza e Marketing – triennio</a:t>
            </a:r>
            <a:br>
              <a:rPr lang="it-IT" sz="2000" dirty="0" smtClean="0"/>
            </a:br>
            <a:r>
              <a:rPr lang="it-IT" sz="2000" dirty="0" smtClean="0"/>
              <a:t>Sistemi informativi Aziendali – triennio</a:t>
            </a:r>
            <a:br>
              <a:rPr lang="it-IT" sz="2000" dirty="0" smtClean="0"/>
            </a:br>
            <a:r>
              <a:rPr lang="it-IT" sz="2000" dirty="0" smtClean="0"/>
              <a:t>Relazioni Internazionali – triennio</a:t>
            </a:r>
          </a:p>
          <a:p>
            <a:pPr marL="457200" indent="-457200">
              <a:lnSpc>
                <a:spcPct val="100000"/>
              </a:lnSpc>
              <a:buNone/>
            </a:pPr>
            <a:r>
              <a:rPr lang="it-IT" sz="2000" dirty="0" smtClean="0"/>
              <a:t>2. Turismo </a:t>
            </a:r>
          </a:p>
          <a:p>
            <a:pPr marL="457200" indent="-457200">
              <a:buNone/>
            </a:pPr>
            <a:r>
              <a:rPr lang="it-IT" sz="2000" b="1" dirty="0" smtClean="0"/>
              <a:t>Settore economico</a:t>
            </a:r>
          </a:p>
          <a:p>
            <a:pPr marL="457200" indent="-457200">
              <a:lnSpc>
                <a:spcPct val="100000"/>
              </a:lnSpc>
              <a:buNone/>
            </a:pPr>
            <a:r>
              <a:rPr lang="it-IT" sz="2000" dirty="0" smtClean="0"/>
              <a:t>1. Costruzioni Ambiente e Territorio</a:t>
            </a:r>
          </a:p>
          <a:p>
            <a:pPr marL="457200" indent="-457200">
              <a:lnSpc>
                <a:spcPct val="100000"/>
              </a:lnSpc>
              <a:buNone/>
            </a:pPr>
            <a:r>
              <a:rPr lang="it-IT" sz="2000" dirty="0" smtClean="0"/>
              <a:t>2. Architettura di interni e sostenibilità ambientale</a:t>
            </a:r>
          </a:p>
          <a:p>
            <a:pPr marL="457200" indent="-457200">
              <a:buNone/>
            </a:pPr>
            <a:endParaRPr lang="it-IT" sz="2000" dirty="0" smtClean="0"/>
          </a:p>
          <a:p>
            <a:pPr marL="457200" indent="-457200">
              <a:buNone/>
            </a:pPr>
            <a:endParaRPr lang="it-IT" sz="2400" dirty="0" smtClean="0"/>
          </a:p>
          <a:p>
            <a:pPr marL="457200" indent="-45720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  <a:p>
            <a:pPr marL="0" indent="0">
              <a:buNone/>
            </a:pPr>
            <a:endParaRPr lang="it-IT" sz="2400" dirty="0" smtClean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9657BEAD-8852-B94D-D08F-D92615FB706F}"/>
              </a:ext>
            </a:extLst>
          </p:cNvPr>
          <p:cNvSpPr txBox="1"/>
          <p:nvPr/>
        </p:nvSpPr>
        <p:spPr>
          <a:xfrm>
            <a:off x="672803" y="5655213"/>
            <a:ext cx="81335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De Angelis Angelica</a:t>
            </a:r>
          </a:p>
          <a:p>
            <a:r>
              <a:rPr lang="it-IT" dirty="0"/>
              <a:t>Tel. 029603166 – </a:t>
            </a:r>
            <a:r>
              <a:rPr lang="it-IT" dirty="0" smtClean="0">
                <a:hlinkClick r:id="rId2"/>
              </a:rPr>
              <a:t>VATD08000G@istruzione.it</a:t>
            </a:r>
            <a:endParaRPr lang="it-IT" dirty="0" smtClean="0"/>
          </a:p>
          <a:p>
            <a:r>
              <a:rPr lang="it-IT" b="1" dirty="0" smtClean="0"/>
              <a:t>Referente alunni con disabilità</a:t>
            </a:r>
            <a:r>
              <a:rPr lang="it-IT" dirty="0" smtClean="0"/>
              <a:t>: Carta Alessandro </a:t>
            </a:r>
            <a:r>
              <a:rPr lang="it-IT" u="sng" dirty="0" smtClean="0">
                <a:hlinkClick r:id="rId3"/>
              </a:rPr>
              <a:t>alessandro.carta@itczappa.it</a:t>
            </a:r>
            <a:r>
              <a:rPr lang="it-IT" dirty="0" smtClean="0"/>
              <a:t> </a:t>
            </a:r>
            <a:endParaRPr lang="it-IT" dirty="0"/>
          </a:p>
          <a:p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43A1D6F0-CC89-9000-67B9-22D0855C3014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22606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411DB74-E07B-D5BD-9E54-5F8EC8484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ITIS </a:t>
            </a:r>
            <a:r>
              <a:rPr lang="it-IT" dirty="0"/>
              <a:t>«</a:t>
            </a:r>
            <a:r>
              <a:rPr lang="it-IT" dirty="0" err="1"/>
              <a:t>G.Riva</a:t>
            </a:r>
            <a:r>
              <a:rPr lang="it-IT" dirty="0"/>
              <a:t>»</a:t>
            </a:r>
            <a:br>
              <a:rPr lang="it-IT" dirty="0"/>
            </a:br>
            <a:r>
              <a:rPr lang="it-IT" sz="2400" dirty="0"/>
              <a:t>Via  S. Michele del Carso, 10</a:t>
            </a:r>
            <a:br>
              <a:rPr lang="it-IT" sz="2400" dirty="0"/>
            </a:br>
            <a:r>
              <a:rPr lang="it-IT" sz="2400" dirty="0"/>
              <a:t>Saronno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4354BE8-FA62-D499-7F89-DC38F6E3ABA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85881" y="1432814"/>
            <a:ext cx="6667919" cy="3992371"/>
          </a:xfrm>
        </p:spPr>
        <p:txBody>
          <a:bodyPr>
            <a:normAutofit fontScale="92500"/>
          </a:bodyPr>
          <a:lstStyle/>
          <a:p>
            <a:pPr marL="0" indent="0">
              <a:buFont typeface="Neue Haas Grotesk Text Pro" panose="020B0504020202020204" pitchFamily="34" charset="0"/>
              <a:buNone/>
            </a:pPr>
            <a:r>
              <a:rPr lang="it-IT" sz="2600" b="1" dirty="0"/>
              <a:t>Offerta di istruzione tecnica</a:t>
            </a:r>
            <a:endParaRPr lang="it-IT" sz="2600" dirty="0"/>
          </a:p>
          <a:p>
            <a:pPr>
              <a:buFontTx/>
              <a:buChar char="-"/>
            </a:pPr>
            <a:r>
              <a:rPr lang="it-IT" sz="2400" dirty="0"/>
              <a:t>Meccanica, Meccatronica ed Energia</a:t>
            </a:r>
          </a:p>
          <a:p>
            <a:pPr lvl="1">
              <a:buFontTx/>
              <a:buChar char="-"/>
            </a:pPr>
            <a:r>
              <a:rPr lang="it-IT" sz="2000" dirty="0" err="1"/>
              <a:t>Articolaz</a:t>
            </a:r>
            <a:r>
              <a:rPr lang="it-IT" sz="2000" dirty="0"/>
              <a:t>. Meccanica, Meccatronica (diurno e serale)</a:t>
            </a:r>
          </a:p>
          <a:p>
            <a:pPr lvl="1">
              <a:buFontTx/>
              <a:buChar char="-"/>
            </a:pPr>
            <a:r>
              <a:rPr lang="it-IT" sz="2000" dirty="0" err="1"/>
              <a:t>Articolaz</a:t>
            </a:r>
            <a:r>
              <a:rPr lang="it-IT" sz="2000" dirty="0"/>
              <a:t>. Energia</a:t>
            </a:r>
          </a:p>
          <a:p>
            <a:pPr>
              <a:buFontTx/>
              <a:buChar char="-"/>
            </a:pPr>
            <a:r>
              <a:rPr lang="it-IT" sz="2400" dirty="0"/>
              <a:t>Chimica, Materiali e Biotecnologie</a:t>
            </a:r>
          </a:p>
          <a:p>
            <a:pPr lvl="1">
              <a:buFontTx/>
              <a:buChar char="-"/>
            </a:pPr>
            <a:r>
              <a:rPr lang="it-IT" sz="2000" dirty="0" err="1"/>
              <a:t>Articolaz</a:t>
            </a:r>
            <a:r>
              <a:rPr lang="it-IT" sz="2000" dirty="0"/>
              <a:t>. Chimica e materiali</a:t>
            </a:r>
          </a:p>
          <a:p>
            <a:pPr>
              <a:buFontTx/>
              <a:buChar char="-"/>
            </a:pPr>
            <a:r>
              <a:rPr lang="it-IT" sz="2400" dirty="0"/>
              <a:t>Informatica e Telecomunicazioni</a:t>
            </a:r>
          </a:p>
          <a:p>
            <a:pPr lvl="1">
              <a:buFontTx/>
              <a:buChar char="-"/>
            </a:pPr>
            <a:r>
              <a:rPr lang="it-IT" sz="2000" dirty="0" err="1"/>
              <a:t>Articolaz</a:t>
            </a:r>
            <a:r>
              <a:rPr lang="it-IT" sz="2000" dirty="0"/>
              <a:t>. Informatica</a:t>
            </a:r>
          </a:p>
          <a:p>
            <a:pPr>
              <a:buFontTx/>
              <a:buChar char="-"/>
            </a:pPr>
            <a:r>
              <a:rPr lang="it-IT" sz="2400" dirty="0"/>
              <a:t>Elettronica ed Elettrotecnica</a:t>
            </a:r>
          </a:p>
          <a:p>
            <a:pPr lvl="1">
              <a:buFontTx/>
              <a:buChar char="-"/>
            </a:pPr>
            <a:r>
              <a:rPr lang="it-IT" sz="2000" dirty="0" err="1"/>
              <a:t>Articolaz</a:t>
            </a:r>
            <a:r>
              <a:rPr lang="it-IT" sz="2000" dirty="0"/>
              <a:t>. Elettrotecnica </a:t>
            </a:r>
            <a:r>
              <a:rPr lang="it-IT" sz="2000" dirty="0" smtClean="0"/>
              <a:t>- Robotica (Diurno </a:t>
            </a:r>
            <a:r>
              <a:rPr lang="it-IT" sz="2000" dirty="0"/>
              <a:t>e serale)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F25C1A2D-9F67-779C-16CB-7CE07F2F7E09}"/>
              </a:ext>
            </a:extLst>
          </p:cNvPr>
          <p:cNvSpPr txBox="1"/>
          <p:nvPr/>
        </p:nvSpPr>
        <p:spPr>
          <a:xfrm>
            <a:off x="542174" y="5425185"/>
            <a:ext cx="70342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Zonca Monica Maria</a:t>
            </a:r>
          </a:p>
          <a:p>
            <a:r>
              <a:rPr lang="it-IT" dirty="0"/>
              <a:t>Tel. 0296703088 – segreteria@itisriva.edu.it</a:t>
            </a:r>
          </a:p>
          <a:p>
            <a:r>
              <a:rPr lang="it-IT" dirty="0"/>
              <a:t> </a:t>
            </a:r>
            <a:r>
              <a:rPr lang="it-IT" b="1" dirty="0"/>
              <a:t>Referente alunni con disabilità</a:t>
            </a:r>
            <a:r>
              <a:rPr lang="it-IT" dirty="0"/>
              <a:t>: Fichera Francesca </a:t>
            </a: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gli@itisriva.edu.it</a:t>
            </a: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27A2DAD3-9AF6-DD58-ED44-E26603F43050}"/>
              </a:ext>
            </a:extLst>
          </p:cNvPr>
          <p:cNvSpPr txBox="1"/>
          <p:nvPr/>
        </p:nvSpPr>
        <p:spPr>
          <a:xfrm>
            <a:off x="9995228" y="6182451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428171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4629CA5-A1F8-9F3C-1319-4BDE368AD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IPSIA </a:t>
            </a:r>
            <a:r>
              <a:rPr lang="it-IT" dirty="0"/>
              <a:t>«</a:t>
            </a:r>
            <a:r>
              <a:rPr lang="it-IT" dirty="0" err="1"/>
              <a:t>A.Parma</a:t>
            </a:r>
            <a:r>
              <a:rPr lang="it-IT" dirty="0"/>
              <a:t>»</a:t>
            </a:r>
            <a:br>
              <a:rPr lang="it-IT" dirty="0"/>
            </a:br>
            <a:r>
              <a:rPr lang="it-IT" sz="2400" dirty="0"/>
              <a:t>Via Mantegazza, 25</a:t>
            </a:r>
            <a:br>
              <a:rPr lang="it-IT" sz="2400" dirty="0"/>
            </a:br>
            <a:r>
              <a:rPr lang="it-IT" sz="2400" dirty="0"/>
              <a:t>Saronno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D3E5D67C-9ABF-C670-500B-2CD18ED744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6024" y="1855771"/>
            <a:ext cx="5632939" cy="2706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b="1" dirty="0"/>
              <a:t>Offerta di istruzione professionale</a:t>
            </a:r>
          </a:p>
          <a:p>
            <a:pPr>
              <a:buFontTx/>
              <a:buChar char="-"/>
            </a:pPr>
            <a:r>
              <a:rPr lang="it-IT" sz="2000" dirty="0"/>
              <a:t>Manutenzione e assistenza tecnica</a:t>
            </a:r>
          </a:p>
          <a:p>
            <a:pPr lvl="1">
              <a:buFontTx/>
              <a:buChar char="-"/>
            </a:pPr>
            <a:r>
              <a:rPr lang="it-IT" sz="2000" dirty="0"/>
              <a:t>Elettrica-Elettronica</a:t>
            </a:r>
          </a:p>
          <a:p>
            <a:pPr lvl="1">
              <a:buFontTx/>
              <a:buChar char="-"/>
            </a:pPr>
            <a:r>
              <a:rPr lang="it-IT" sz="2000" dirty="0"/>
              <a:t>Termoidraulica</a:t>
            </a:r>
          </a:p>
          <a:p>
            <a:pPr lvl="1">
              <a:buFontTx/>
              <a:buChar char="-"/>
            </a:pPr>
            <a:r>
              <a:rPr lang="it-IT" sz="2000" dirty="0"/>
              <a:t>Meccanica</a:t>
            </a:r>
          </a:p>
          <a:p>
            <a:pPr>
              <a:buFontTx/>
              <a:buChar char="-"/>
            </a:pPr>
            <a:r>
              <a:rPr lang="it-IT" sz="2000" dirty="0"/>
              <a:t>Servizi per la sanità e l’assistenza sociale</a:t>
            </a:r>
          </a:p>
          <a:p>
            <a:pPr>
              <a:buFontTx/>
              <a:buChar char="-"/>
            </a:pPr>
            <a:r>
              <a:rPr lang="it-IT" sz="2000" dirty="0"/>
              <a:t>Servizi commerciali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C83CAA83-70AB-0F0D-57F1-843FD838893A}"/>
              </a:ext>
            </a:extLst>
          </p:cNvPr>
          <p:cNvSpPr txBox="1"/>
          <p:nvPr/>
        </p:nvSpPr>
        <p:spPr>
          <a:xfrm>
            <a:off x="6096000" y="1855770"/>
            <a:ext cx="589838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it-IT" sz="2000" b="1" dirty="0"/>
              <a:t>Offerta di istruzione e formazione professionale</a:t>
            </a:r>
          </a:p>
          <a:p>
            <a:pPr>
              <a:buFontTx/>
              <a:buChar char="-"/>
            </a:pPr>
            <a:r>
              <a:rPr lang="it-IT" sz="2000" dirty="0"/>
              <a:t>Operatore elettrico</a:t>
            </a:r>
          </a:p>
          <a:p>
            <a:pPr lvl="1">
              <a:buFontTx/>
              <a:buChar char="-"/>
            </a:pPr>
            <a:r>
              <a:rPr lang="it-IT" sz="2000" dirty="0"/>
              <a:t>Indirizzo installazione/manutenzione di impianti elettrici industriali e del terziario</a:t>
            </a:r>
          </a:p>
          <a:p>
            <a:pPr>
              <a:buFontTx/>
              <a:buChar char="-"/>
            </a:pPr>
            <a:r>
              <a:rPr lang="it-IT" sz="2000" dirty="0"/>
              <a:t>Operatore meccanico</a:t>
            </a:r>
          </a:p>
          <a:p>
            <a:pPr lvl="1">
              <a:buFontTx/>
              <a:buChar char="-"/>
            </a:pPr>
            <a:r>
              <a:rPr lang="it-IT" sz="2000" dirty="0"/>
              <a:t>Indirizzo lavorazioni meccaniche, per asportazione e deformazione</a:t>
            </a:r>
          </a:p>
          <a:p>
            <a:pPr lvl="1">
              <a:buFontTx/>
              <a:buChar char="-"/>
            </a:pPr>
            <a:r>
              <a:rPr lang="it-IT" sz="2000" dirty="0"/>
              <a:t>IV anno: Tecnico per l’automazione industriale</a:t>
            </a:r>
          </a:p>
          <a:p>
            <a:pPr lvl="1"/>
            <a:endParaRPr lang="it-IT" sz="2000" dirty="0"/>
          </a:p>
          <a:p>
            <a:endParaRPr lang="it-IT" sz="2000" dirty="0"/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AD2012EF-0453-9768-469C-72A2F65BC90E}"/>
              </a:ext>
            </a:extLst>
          </p:cNvPr>
          <p:cNvSpPr txBox="1"/>
          <p:nvPr/>
        </p:nvSpPr>
        <p:spPr>
          <a:xfrm>
            <a:off x="600231" y="5467950"/>
            <a:ext cx="73781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Ranco Alberto</a:t>
            </a:r>
          </a:p>
          <a:p>
            <a:r>
              <a:rPr lang="it-IT" dirty="0"/>
              <a:t>Tel. 029600030 – VARI000E@istruzione.it</a:t>
            </a:r>
          </a:p>
          <a:p>
            <a:r>
              <a:rPr lang="it-IT" dirty="0"/>
              <a:t> </a:t>
            </a:r>
            <a:r>
              <a:rPr lang="it-IT" b="1" dirty="0"/>
              <a:t>Referente alunni con disabilità</a:t>
            </a:r>
            <a:r>
              <a:rPr lang="it-IT" dirty="0"/>
              <a:t>: Briganti Monia </a:t>
            </a:r>
            <a:r>
              <a:rPr lang="it-IT" dirty="0">
                <a:hlinkClick r:id="rId2"/>
              </a:rPr>
              <a:t>monia.briganti@ipsiasar.com</a:t>
            </a: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E3975145-5DA8-99E2-20C1-5F9AB3013020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43797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080F78C-3A8D-F4C4-D73D-325713F22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73723"/>
          </a:xfrm>
        </p:spPr>
        <p:txBody>
          <a:bodyPr>
            <a:normAutofit fontScale="90000"/>
          </a:bodyPr>
          <a:lstStyle/>
          <a:p>
            <a:r>
              <a:rPr lang="it-IT" dirty="0"/>
              <a:t>Collegio Arcivescovile «A. Castelli»</a:t>
            </a:r>
            <a:br>
              <a:rPr lang="it-IT" dirty="0"/>
            </a:br>
            <a:r>
              <a:rPr lang="it-IT" sz="2700" dirty="0"/>
              <a:t>Scuola paritaria</a:t>
            </a:r>
            <a:r>
              <a:rPr lang="it-IT" dirty="0"/>
              <a:t/>
            </a:r>
            <a:br>
              <a:rPr lang="it-IT" dirty="0"/>
            </a:br>
            <a:r>
              <a:rPr lang="it-IT" sz="2400" dirty="0"/>
              <a:t>Piazza Santuario, 10</a:t>
            </a:r>
            <a:br>
              <a:rPr lang="it-IT" sz="2400" dirty="0"/>
            </a:br>
            <a:r>
              <a:rPr lang="it-IT" sz="2400" dirty="0"/>
              <a:t>Saronno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C0739B4-39F8-F5B6-30A8-0EA670C800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2170443"/>
            <a:ext cx="4869264" cy="2289015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Offerta di istruzione liceale</a:t>
            </a:r>
          </a:p>
          <a:p>
            <a:pPr>
              <a:buFontTx/>
              <a:buChar char="-"/>
            </a:pPr>
            <a:r>
              <a:rPr lang="it-IT" sz="2800" dirty="0"/>
              <a:t>Liceo scientifico</a:t>
            </a:r>
          </a:p>
          <a:p>
            <a:pPr>
              <a:buFontTx/>
              <a:buChar char="-"/>
            </a:pPr>
            <a:r>
              <a:rPr lang="it-IT" sz="2800" dirty="0"/>
              <a:t>Liceo scientifico</a:t>
            </a:r>
          </a:p>
          <a:p>
            <a:pPr lvl="1">
              <a:buFontTx/>
              <a:buChar char="-"/>
            </a:pPr>
            <a:r>
              <a:rPr lang="it-IT" dirty="0" err="1"/>
              <a:t>opz</a:t>
            </a:r>
            <a:r>
              <a:rPr lang="it-IT" dirty="0"/>
              <a:t>. Scienze applicate</a:t>
            </a:r>
          </a:p>
          <a:p>
            <a:pPr>
              <a:buNone/>
            </a:pPr>
            <a:endParaRPr lang="it-IT" dirty="0"/>
          </a:p>
          <a:p>
            <a:pPr>
              <a:buFontTx/>
              <a:buChar char="-"/>
            </a:pP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CF1929F-689D-BFE7-B510-AD2CC9065B22}"/>
              </a:ext>
            </a:extLst>
          </p:cNvPr>
          <p:cNvSpPr txBox="1"/>
          <p:nvPr/>
        </p:nvSpPr>
        <p:spPr>
          <a:xfrm>
            <a:off x="5472333" y="2208627"/>
            <a:ext cx="64852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Offerta di istruzione professionale</a:t>
            </a:r>
          </a:p>
          <a:p>
            <a:pPr marL="342900" indent="-342900"/>
            <a:r>
              <a:rPr lang="it-IT" sz="2400" dirty="0" smtClean="0"/>
              <a:t>Servizi per l’Enogastronomia </a:t>
            </a:r>
            <a:r>
              <a:rPr lang="it-IT" sz="2400" dirty="0"/>
              <a:t>e ospitalità </a:t>
            </a:r>
            <a:r>
              <a:rPr lang="it-IT" sz="2400" dirty="0" smtClean="0"/>
              <a:t>alberghiera</a:t>
            </a:r>
          </a:p>
          <a:p>
            <a:pPr marL="800100" lvl="1" indent="-342900"/>
            <a:endParaRPr lang="it-IT" sz="24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8782DA2A-CDF3-2CC8-F0F9-5B28E6BFCEC2}"/>
              </a:ext>
            </a:extLst>
          </p:cNvPr>
          <p:cNvSpPr txBox="1"/>
          <p:nvPr/>
        </p:nvSpPr>
        <p:spPr>
          <a:xfrm>
            <a:off x="687318" y="5018338"/>
            <a:ext cx="10666482" cy="1323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</a:t>
            </a:r>
            <a:r>
              <a:rPr lang="it-IT" dirty="0" smtClean="0"/>
              <a:t>Lago massimo</a:t>
            </a:r>
            <a:endParaRPr lang="it-IT" dirty="0"/>
          </a:p>
          <a:p>
            <a:r>
              <a:rPr lang="it-IT" dirty="0"/>
              <a:t>Tel. 029602428 – info.castelli@collegifacec.it</a:t>
            </a: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it-IT" dirty="0"/>
              <a:t> </a:t>
            </a:r>
            <a:r>
              <a:rPr lang="it-IT" b="1" dirty="0"/>
              <a:t>Referente alunni con disabilità</a:t>
            </a:r>
            <a:r>
              <a:rPr lang="it-IT" dirty="0"/>
              <a:t>: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Alice Clerici,</a:t>
            </a:r>
            <a:r>
              <a:rPr lang="it-IT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clerici.alice@collegifacec.it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Alberto Somaschini </a:t>
            </a: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alberto.somaschini@collegifacec.it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7F6773EA-E8DD-7C68-CB7C-48BF4517E99B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337351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080F78C-3A8D-F4C4-D73D-325713F22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73723"/>
          </a:xfrm>
        </p:spPr>
        <p:txBody>
          <a:bodyPr>
            <a:normAutofit fontScale="90000"/>
          </a:bodyPr>
          <a:lstStyle/>
          <a:p>
            <a:r>
              <a:rPr lang="it-IT" dirty="0"/>
              <a:t>Istituto «Orsoline S. Carlo»</a:t>
            </a:r>
            <a:br>
              <a:rPr lang="it-IT" dirty="0"/>
            </a:br>
            <a:r>
              <a:rPr lang="it-IT" sz="2700" dirty="0"/>
              <a:t>Scuola paritaria</a:t>
            </a:r>
            <a:r>
              <a:rPr lang="it-IT" dirty="0"/>
              <a:t/>
            </a:r>
            <a:br>
              <a:rPr lang="it-IT" dirty="0"/>
            </a:br>
            <a:r>
              <a:rPr lang="it-IT" sz="2400" dirty="0"/>
              <a:t>Via San Giuseppe, 60</a:t>
            </a:r>
            <a:br>
              <a:rPr lang="it-IT" sz="2400" dirty="0"/>
            </a:br>
            <a:r>
              <a:rPr lang="it-IT" sz="2400" dirty="0"/>
              <a:t>Saronno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C0739B4-39F8-F5B6-30A8-0EA670C800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2170443"/>
            <a:ext cx="4869264" cy="33762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/>
              <a:t>Offerta di istruzione liceale</a:t>
            </a:r>
          </a:p>
          <a:p>
            <a:pPr>
              <a:buFontTx/>
              <a:buChar char="-"/>
            </a:pPr>
            <a:r>
              <a:rPr lang="it-IT" sz="2800" dirty="0"/>
              <a:t>Liceo scientifico</a:t>
            </a:r>
          </a:p>
          <a:p>
            <a:pPr>
              <a:buFontTx/>
              <a:buChar char="-"/>
            </a:pPr>
            <a:r>
              <a:rPr lang="it-IT" sz="2800" dirty="0"/>
              <a:t>Liceo scientifico</a:t>
            </a:r>
          </a:p>
          <a:p>
            <a:pPr lvl="1">
              <a:buFontTx/>
              <a:buChar char="-"/>
            </a:pPr>
            <a:r>
              <a:rPr lang="it-IT" dirty="0" err="1"/>
              <a:t>opz</a:t>
            </a:r>
            <a:r>
              <a:rPr lang="it-IT" dirty="0"/>
              <a:t>. Scienze applicate</a:t>
            </a:r>
          </a:p>
          <a:p>
            <a:pPr>
              <a:buFontTx/>
              <a:buChar char="-"/>
            </a:pPr>
            <a:r>
              <a:rPr lang="it-IT" sz="2800" dirty="0"/>
              <a:t>Liceo linguistico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Liceo delle scienze umane</a:t>
            </a:r>
          </a:p>
          <a:p>
            <a:pPr>
              <a:buFontTx/>
              <a:buChar char="-"/>
            </a:pPr>
            <a:r>
              <a:rPr lang="it-IT" dirty="0"/>
              <a:t>Liceo delle scienze umane</a:t>
            </a:r>
          </a:p>
          <a:p>
            <a:pPr lvl="1">
              <a:buFontTx/>
              <a:buChar char="-"/>
            </a:pPr>
            <a:r>
              <a:rPr lang="it-IT" dirty="0" err="1"/>
              <a:t>Opz</a:t>
            </a:r>
            <a:r>
              <a:rPr lang="it-IT" dirty="0"/>
              <a:t>. Economico sociale</a:t>
            </a:r>
          </a:p>
          <a:p>
            <a:pPr>
              <a:buFontTx/>
              <a:buChar char="-"/>
            </a:pP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CF1929F-689D-BFE7-B510-AD2CC9065B22}"/>
              </a:ext>
            </a:extLst>
          </p:cNvPr>
          <p:cNvSpPr txBox="1"/>
          <p:nvPr/>
        </p:nvSpPr>
        <p:spPr>
          <a:xfrm>
            <a:off x="5605508" y="2198579"/>
            <a:ext cx="607067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Offerta di istruzione professionale</a:t>
            </a:r>
          </a:p>
          <a:p>
            <a:pPr marL="342900" indent="-342900">
              <a:buFontTx/>
              <a:buChar char="-"/>
            </a:pPr>
            <a:r>
              <a:rPr lang="it-IT" sz="2400" dirty="0"/>
              <a:t>Servizi per la sanità e l’assistenza sociale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8782DA2A-CDF3-2CC8-F0F9-5B28E6BFCEC2}"/>
              </a:ext>
            </a:extLst>
          </p:cNvPr>
          <p:cNvSpPr txBox="1"/>
          <p:nvPr/>
        </p:nvSpPr>
        <p:spPr>
          <a:xfrm>
            <a:off x="838200" y="5757705"/>
            <a:ext cx="5707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Valsecchi Roberto - Maspes Paolo</a:t>
            </a:r>
          </a:p>
          <a:p>
            <a:r>
              <a:rPr lang="it-IT" dirty="0"/>
              <a:t>Tel. 0296702080 – </a:t>
            </a:r>
            <a:r>
              <a:rPr lang="it-IT" dirty="0">
                <a:hlinkClick r:id="rId2"/>
              </a:rPr>
              <a:t>istituto.orsoline@orsolinesaronno.it</a:t>
            </a:r>
            <a:endParaRPr lang="it-IT" dirty="0"/>
          </a:p>
          <a:p>
            <a:r>
              <a:rPr lang="it-IT" b="1" dirty="0"/>
              <a:t>Referente alunni con disabilità</a:t>
            </a:r>
            <a:r>
              <a:rPr lang="it-IT" dirty="0"/>
              <a:t>: Valsecchi Roberto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E1D49665-29BC-B07A-2AF0-E7E7A1B13FC2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9350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080F78C-3A8D-F4C4-D73D-325713F22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73723"/>
          </a:xfrm>
        </p:spPr>
        <p:txBody>
          <a:bodyPr>
            <a:normAutofit fontScale="90000"/>
          </a:bodyPr>
          <a:lstStyle/>
          <a:p>
            <a:r>
              <a:rPr lang="it-IT" dirty="0"/>
              <a:t>Fondazione Daimon</a:t>
            </a:r>
            <a:br>
              <a:rPr lang="it-IT" dirty="0"/>
            </a:br>
            <a:r>
              <a:rPr lang="it-IT" sz="2700" dirty="0"/>
              <a:t>Scuola paritaria</a:t>
            </a:r>
            <a:r>
              <a:rPr lang="it-IT" dirty="0"/>
              <a:t/>
            </a:r>
            <a:br>
              <a:rPr lang="it-IT" dirty="0"/>
            </a:br>
            <a:r>
              <a:rPr lang="it-IT" sz="2400" dirty="0"/>
              <a:t>Via Legnani, 4</a:t>
            </a:r>
            <a:br>
              <a:rPr lang="it-IT" sz="2400" dirty="0"/>
            </a:br>
            <a:r>
              <a:rPr lang="it-IT" sz="2400" dirty="0"/>
              <a:t>Saronno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C0739B4-39F8-F5B6-30A8-0EA670C800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2464" y="1838847"/>
            <a:ext cx="4869264" cy="10148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Offerta di istruzione tecnica</a:t>
            </a:r>
          </a:p>
          <a:p>
            <a:pPr>
              <a:buFontTx/>
              <a:buChar char="-"/>
            </a:pPr>
            <a:r>
              <a:rPr lang="it-IT" sz="2400" dirty="0"/>
              <a:t>Grafica e comunicazione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CF1929F-689D-BFE7-B510-AD2CC9065B22}"/>
              </a:ext>
            </a:extLst>
          </p:cNvPr>
          <p:cNvSpPr txBox="1"/>
          <p:nvPr/>
        </p:nvSpPr>
        <p:spPr>
          <a:xfrm>
            <a:off x="672803" y="2976480"/>
            <a:ext cx="7376250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/>
              <a:t>Offerta di istruzione  e formazione professionale</a:t>
            </a:r>
          </a:p>
          <a:p>
            <a:pPr marL="342900" indent="-342900">
              <a:buFontTx/>
              <a:buChar char="-"/>
            </a:pPr>
            <a:r>
              <a:rPr lang="it-IT" sz="2400" dirty="0"/>
              <a:t>Operatore grafico</a:t>
            </a:r>
          </a:p>
          <a:p>
            <a:pPr marL="800100" lvl="1" indent="-342900">
              <a:buFontTx/>
              <a:buChar char="-"/>
            </a:pPr>
            <a:r>
              <a:rPr lang="it-IT" sz="2400" dirty="0"/>
              <a:t>Indirizzo Impostazione e realizzazione della stampa</a:t>
            </a:r>
          </a:p>
          <a:p>
            <a:pPr lvl="1"/>
            <a:r>
              <a:rPr lang="it-IT" sz="2400" dirty="0"/>
              <a:t>(IV anno tecnico grafico)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xmlns="" id="{FE483257-2CB5-4311-9EDE-CCBA2F1C1B9E}"/>
              </a:ext>
            </a:extLst>
          </p:cNvPr>
          <p:cNvSpPr txBox="1">
            <a:spLocks/>
          </p:cNvSpPr>
          <p:nvPr/>
        </p:nvSpPr>
        <p:spPr>
          <a:xfrm>
            <a:off x="672803" y="4648368"/>
            <a:ext cx="9922764" cy="11495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b="1" dirty="0"/>
              <a:t>Percorsi personalizzati per alunni con disabilità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Operatore grafico – indirizzo </a:t>
            </a:r>
            <a:r>
              <a:rPr lang="it-IT" sz="2800" dirty="0"/>
              <a:t>Impostazione e realizzazione della stampa</a:t>
            </a:r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536DEFC2-B6FA-0246-1D52-39C2A6FDB4CE}"/>
              </a:ext>
            </a:extLst>
          </p:cNvPr>
          <p:cNvSpPr txBox="1"/>
          <p:nvPr/>
        </p:nvSpPr>
        <p:spPr>
          <a:xfrm>
            <a:off x="757376" y="5570807"/>
            <a:ext cx="80912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Renzo Bertoldo</a:t>
            </a:r>
          </a:p>
          <a:p>
            <a:r>
              <a:rPr lang="it-IT" dirty="0"/>
              <a:t>Tel. 029608202 – </a:t>
            </a:r>
            <a:r>
              <a:rPr lang="it-IT" dirty="0" smtClean="0">
                <a:hlinkClick r:id="rId2"/>
              </a:rPr>
              <a:t>segreteria@fondazionedaimon.it</a:t>
            </a:r>
            <a:r>
              <a:rPr lang="it-IT" dirty="0" smtClean="0"/>
              <a:t> </a:t>
            </a:r>
            <a:r>
              <a:rPr lang="it-IT" dirty="0" smtClean="0">
                <a:hlinkClick r:id="rId3"/>
              </a:rPr>
              <a:t>info@fondazionedaimon.it</a:t>
            </a:r>
            <a:endParaRPr lang="it-IT" dirty="0" smtClean="0"/>
          </a:p>
          <a:p>
            <a:r>
              <a:rPr lang="it-IT" b="1" dirty="0" smtClean="0"/>
              <a:t>Referente alunni con disabilità </a:t>
            </a:r>
            <a:r>
              <a:rPr lang="it-IT" dirty="0" smtClean="0"/>
              <a:t>: Silvia Emiliani </a:t>
            </a:r>
            <a:r>
              <a:rPr lang="it-IT" u="sng" dirty="0" smtClean="0">
                <a:hlinkClick r:id="rId4"/>
              </a:rPr>
              <a:t>silvia.emiliani@fondazionedaimon.it</a:t>
            </a:r>
            <a:r>
              <a:rPr lang="it-IT" u="sng" dirty="0" smtClean="0"/>
              <a:t>  </a:t>
            </a:r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13235B1A-CCF7-74CF-6F59-2F3221EB9CA5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196893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080F78C-3A8D-F4C4-D73D-325713F22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73723"/>
          </a:xfrm>
        </p:spPr>
        <p:txBody>
          <a:bodyPr>
            <a:normAutofit fontScale="90000"/>
          </a:bodyPr>
          <a:lstStyle/>
          <a:p>
            <a:r>
              <a:rPr lang="it-IT" dirty="0"/>
              <a:t>Istituto «Prealpi»</a:t>
            </a:r>
            <a:br>
              <a:rPr lang="it-IT" dirty="0"/>
            </a:br>
            <a:r>
              <a:rPr lang="it-IT" sz="2700" dirty="0"/>
              <a:t>Scuola paritaria</a:t>
            </a:r>
            <a:r>
              <a:rPr lang="it-IT" dirty="0"/>
              <a:t/>
            </a:r>
            <a:br>
              <a:rPr lang="it-IT" dirty="0"/>
            </a:br>
            <a:r>
              <a:rPr lang="it-IT" sz="2400" dirty="0"/>
              <a:t>Via San Francesco, 13</a:t>
            </a:r>
            <a:br>
              <a:rPr lang="it-IT" sz="2400" dirty="0"/>
            </a:br>
            <a:r>
              <a:rPr lang="it-IT" sz="2400" dirty="0"/>
              <a:t>Saronno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C0739B4-39F8-F5B6-30A8-0EA670C800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2170443"/>
            <a:ext cx="4869264" cy="33762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Offerta di istruzione </a:t>
            </a:r>
            <a:r>
              <a:rPr lang="it-IT" b="1" dirty="0" smtClean="0"/>
              <a:t>liceale</a:t>
            </a:r>
            <a:endParaRPr lang="it-IT" sz="2800" dirty="0" smtClean="0"/>
          </a:p>
          <a:p>
            <a:pPr>
              <a:buFontTx/>
              <a:buChar char="-"/>
            </a:pPr>
            <a:r>
              <a:rPr lang="it-IT" dirty="0" smtClean="0"/>
              <a:t>Scienze applicate a orientamento BIOMEDICO 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Liceo </a:t>
            </a:r>
            <a:r>
              <a:rPr lang="it-IT" dirty="0" smtClean="0"/>
              <a:t>scientifico indirizzo  sportivo</a:t>
            </a:r>
          </a:p>
          <a:p>
            <a:pPr>
              <a:buFontTx/>
              <a:buChar char="-"/>
            </a:pPr>
            <a:r>
              <a:rPr lang="it-IT" dirty="0" smtClean="0"/>
              <a:t>Liceo delle scienze umane</a:t>
            </a:r>
          </a:p>
          <a:p>
            <a:pPr lvl="1">
              <a:buNone/>
            </a:pPr>
            <a:endParaRPr lang="it-IT" dirty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CF1929F-689D-BFE7-B510-AD2CC9065B22}"/>
              </a:ext>
            </a:extLst>
          </p:cNvPr>
          <p:cNvSpPr txBox="1"/>
          <p:nvPr/>
        </p:nvSpPr>
        <p:spPr>
          <a:xfrm>
            <a:off x="6238554" y="2170443"/>
            <a:ext cx="431130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/>
              <a:t>Offerta di istruzione tecnica</a:t>
            </a:r>
          </a:p>
          <a:p>
            <a:pPr marL="342900" indent="-342900">
              <a:buFontTx/>
              <a:buChar char="-"/>
            </a:pPr>
            <a:r>
              <a:rPr lang="it-IT" sz="2400" dirty="0"/>
              <a:t>Turismo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8782DA2A-CDF3-2CC8-F0F9-5B28E6BFCEC2}"/>
              </a:ext>
            </a:extLst>
          </p:cNvPr>
          <p:cNvSpPr txBox="1"/>
          <p:nvPr/>
        </p:nvSpPr>
        <p:spPr>
          <a:xfrm>
            <a:off x="838200" y="5697535"/>
            <a:ext cx="5707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Marano Franco</a:t>
            </a:r>
          </a:p>
          <a:p>
            <a:r>
              <a:rPr lang="it-IT" dirty="0"/>
              <a:t>Tel. 029600580 – </a:t>
            </a:r>
            <a:r>
              <a:rPr lang="it-IT" dirty="0">
                <a:hlinkClick r:id="rId2"/>
              </a:rPr>
              <a:t>segreteria@prealpiscuole.it</a:t>
            </a: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5D652173-9B9A-EFD7-87E9-B9007A2356E3}"/>
              </a:ext>
            </a:extLst>
          </p:cNvPr>
          <p:cNvSpPr txBox="1"/>
          <p:nvPr/>
        </p:nvSpPr>
        <p:spPr>
          <a:xfrm>
            <a:off x="6238555" y="3195325"/>
            <a:ext cx="54516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Offerta di istruzione professionale</a:t>
            </a:r>
          </a:p>
          <a:p>
            <a:pPr marL="342900" indent="-342900">
              <a:buFontTx/>
              <a:buChar char="-"/>
            </a:pPr>
            <a:r>
              <a:rPr lang="it-IT" sz="2400" dirty="0"/>
              <a:t>Enogastronomia e ospitalità </a:t>
            </a:r>
            <a:r>
              <a:rPr lang="it-IT" sz="2400" dirty="0" smtClean="0"/>
              <a:t>alberghiera</a:t>
            </a:r>
          </a:p>
          <a:p>
            <a:pPr marL="342900" indent="-342900"/>
            <a:endParaRPr lang="it-IT" sz="2400" dirty="0"/>
          </a:p>
          <a:p>
            <a:pPr marL="342900" indent="-342900"/>
            <a:r>
              <a:rPr lang="it-IT" sz="2400" dirty="0" smtClean="0"/>
              <a:t>- Odontotecnico</a:t>
            </a:r>
            <a:endParaRPr lang="it-IT" sz="24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D8C47679-B0ED-C790-3F97-4BBEAD0299C2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424542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080F78C-3A8D-F4C4-D73D-325713F22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73723"/>
          </a:xfrm>
        </p:spPr>
        <p:txBody>
          <a:bodyPr>
            <a:normAutofit fontScale="90000"/>
          </a:bodyPr>
          <a:lstStyle/>
          <a:p>
            <a:r>
              <a:rPr lang="it-IT" dirty="0"/>
              <a:t>IAL Lombardia</a:t>
            </a:r>
            <a:br>
              <a:rPr lang="it-IT" dirty="0"/>
            </a:br>
            <a:r>
              <a:rPr lang="it-IT" sz="2700" dirty="0"/>
              <a:t>Scuola paritaria</a:t>
            </a:r>
            <a:r>
              <a:rPr lang="it-IT" dirty="0"/>
              <a:t/>
            </a:r>
            <a:br>
              <a:rPr lang="it-IT" dirty="0"/>
            </a:br>
            <a:r>
              <a:rPr lang="it-IT" sz="2400" dirty="0"/>
              <a:t>Via C. Marx, 1</a:t>
            </a:r>
            <a:br>
              <a:rPr lang="it-IT" sz="2400" dirty="0"/>
            </a:br>
            <a:r>
              <a:rPr lang="it-IT" sz="2400" dirty="0"/>
              <a:t>Saronno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5D652173-9B9A-EFD7-87E9-B9007A2356E3}"/>
              </a:ext>
            </a:extLst>
          </p:cNvPr>
          <p:cNvSpPr txBox="1"/>
          <p:nvPr/>
        </p:nvSpPr>
        <p:spPr>
          <a:xfrm>
            <a:off x="474580" y="1838848"/>
            <a:ext cx="52545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/>
              <a:t>Offerta di istruzione professionale</a:t>
            </a:r>
          </a:p>
        </p:txBody>
      </p:sp>
      <p:graphicFrame>
        <p:nvGraphicFramePr>
          <p:cNvPr id="9" name="Tabella 9">
            <a:extLst>
              <a:ext uri="{FF2B5EF4-FFF2-40B4-BE49-F238E27FC236}">
                <a16:creationId xmlns:a16="http://schemas.microsoft.com/office/drawing/2014/main" xmlns="" id="{CEACC4BA-D13C-9107-A8CC-15A2DAAF42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53033511"/>
              </p:ext>
            </p:extLst>
          </p:nvPr>
        </p:nvGraphicFramePr>
        <p:xfrm>
          <a:off x="474580" y="2362068"/>
          <a:ext cx="11242839" cy="3840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9193">
                  <a:extLst>
                    <a:ext uri="{9D8B030D-6E8A-4147-A177-3AD203B41FA5}">
                      <a16:colId xmlns:a16="http://schemas.microsoft.com/office/drawing/2014/main" xmlns="" val="2341054056"/>
                    </a:ext>
                  </a:extLst>
                </a:gridCol>
                <a:gridCol w="6913646">
                  <a:extLst>
                    <a:ext uri="{9D8B030D-6E8A-4147-A177-3AD203B41FA5}">
                      <a16:colId xmlns:a16="http://schemas.microsoft.com/office/drawing/2014/main" xmlns="" val="2084757085"/>
                    </a:ext>
                  </a:extLst>
                </a:gridCol>
              </a:tblGrid>
              <a:tr h="411109">
                <a:tc>
                  <a:txBody>
                    <a:bodyPr/>
                    <a:lstStyle/>
                    <a:p>
                      <a:pPr algn="l"/>
                      <a:r>
                        <a:rPr lang="it-IT" b="0" dirty="0">
                          <a:solidFill>
                            <a:schemeClr val="tx1"/>
                          </a:solidFill>
                        </a:rPr>
                        <a:t>Operatore delle produzioni alimentari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b="0" dirty="0">
                          <a:solidFill>
                            <a:schemeClr val="tx1"/>
                          </a:solidFill>
                        </a:rPr>
                        <a:t>Lavorazione e produzione di pasticceria, pasta e prodotti da forno</a:t>
                      </a:r>
                    </a:p>
                    <a:p>
                      <a:pPr algn="l"/>
                      <a:r>
                        <a:rPr lang="it-IT" b="0" dirty="0">
                          <a:solidFill>
                            <a:schemeClr val="tx1"/>
                          </a:solidFill>
                        </a:rPr>
                        <a:t>IV anno: Tecnico delle produzioni alimentari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10370528"/>
                  </a:ext>
                </a:extLst>
              </a:tr>
              <a:tr h="365911">
                <a:tc>
                  <a:txBody>
                    <a:bodyPr/>
                    <a:lstStyle/>
                    <a:p>
                      <a:pPr algn="l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Operatore della ristorazione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Allestimento sala e somministrazione piatti e bevande</a:t>
                      </a:r>
                    </a:p>
                    <a:p>
                      <a:pPr algn="l"/>
                      <a:r>
                        <a:rPr lang="it-IT" b="0" dirty="0">
                          <a:solidFill>
                            <a:schemeClr val="tx1"/>
                          </a:solidFill>
                        </a:rPr>
                        <a:t>IV anno: Tecnico dei servizi di sala e bar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1513408"/>
                  </a:ext>
                </a:extLst>
              </a:tr>
              <a:tr h="365911">
                <a:tc>
                  <a:txBody>
                    <a:bodyPr/>
                    <a:lstStyle/>
                    <a:p>
                      <a:pPr algn="l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Operatore della ristorazione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Preparazione alimenti e allestimento piatti</a:t>
                      </a:r>
                    </a:p>
                    <a:p>
                      <a:pPr algn="l"/>
                      <a:r>
                        <a:rPr lang="it-IT" b="0" dirty="0">
                          <a:solidFill>
                            <a:schemeClr val="tx1"/>
                          </a:solidFill>
                        </a:rPr>
                        <a:t>IV anno: Tecnico di cucina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28848329"/>
                  </a:ext>
                </a:extLst>
              </a:tr>
              <a:tr h="365911">
                <a:tc>
                  <a:txBody>
                    <a:bodyPr/>
                    <a:lstStyle/>
                    <a:p>
                      <a:pPr algn="l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Operatore del benessere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Erogazione di trattamenti di acconciatura</a:t>
                      </a:r>
                    </a:p>
                    <a:p>
                      <a:pPr algn="l"/>
                      <a:r>
                        <a:rPr lang="it-IT" b="0" dirty="0">
                          <a:solidFill>
                            <a:schemeClr val="tx1"/>
                          </a:solidFill>
                        </a:rPr>
                        <a:t>IV anno: Tecnico dell’acconciatura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15791962"/>
                  </a:ext>
                </a:extLst>
              </a:tr>
              <a:tr h="365911">
                <a:tc>
                  <a:txBody>
                    <a:bodyPr/>
                    <a:lstStyle/>
                    <a:p>
                      <a:pPr algn="l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Operatore del benessere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Erogazione dei servizi di trattamento estetico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78443346"/>
                  </a:ext>
                </a:extLst>
              </a:tr>
              <a:tr h="634809">
                <a:tc>
                  <a:txBody>
                    <a:bodyPr/>
                    <a:lstStyle/>
                    <a:p>
                      <a:pPr algn="l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Operatore alla riparazione di veicoli a motore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Manutenzione e riparazione delle parti e dei sistemi meccanici ed elettromeccanici</a:t>
                      </a:r>
                    </a:p>
                    <a:p>
                      <a:pPr algn="l"/>
                      <a:r>
                        <a:rPr lang="it-IT" b="0" dirty="0">
                          <a:solidFill>
                            <a:schemeClr val="tx1"/>
                          </a:solidFill>
                        </a:rPr>
                        <a:t>IV anno: Tecnico riparatore dei veicoli a motore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49020265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9D173B8D-7048-4BAD-4EAA-98DB65158216}"/>
              </a:ext>
            </a:extLst>
          </p:cNvPr>
          <p:cNvSpPr txBox="1"/>
          <p:nvPr/>
        </p:nvSpPr>
        <p:spPr>
          <a:xfrm>
            <a:off x="9985855" y="6308209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176116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33DB270A-6754-BDE3-1959-14729DA8D8F2}"/>
              </a:ext>
            </a:extLst>
          </p:cNvPr>
          <p:cNvSpPr txBox="1"/>
          <p:nvPr/>
        </p:nvSpPr>
        <p:spPr>
          <a:xfrm>
            <a:off x="838200" y="5697535"/>
            <a:ext cx="5707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Soana Ileana</a:t>
            </a:r>
          </a:p>
          <a:p>
            <a:r>
              <a:rPr lang="it-IT" dirty="0"/>
              <a:t>Tel. 0296702399 – </a:t>
            </a:r>
            <a:r>
              <a:rPr lang="it-IT" dirty="0">
                <a:hlinkClick r:id="rId2"/>
              </a:rPr>
              <a:t>sede.saronno@ialombardia.it</a:t>
            </a:r>
            <a:endParaRPr lang="it-IT" dirty="0"/>
          </a:p>
          <a:p>
            <a:endParaRPr lang="it-IT" dirty="0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xmlns="" id="{047DFE7E-BF9D-A186-4D20-92C15D581697}"/>
              </a:ext>
            </a:extLst>
          </p:cNvPr>
          <p:cNvSpPr txBox="1">
            <a:spLocks/>
          </p:cNvSpPr>
          <p:nvPr/>
        </p:nvSpPr>
        <p:spPr>
          <a:xfrm>
            <a:off x="632610" y="1985555"/>
            <a:ext cx="9922764" cy="11495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b="1" dirty="0"/>
              <a:t>Percorsi personalizzati per alunni con disabilità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Operatore della ristorazione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dirty="0"/>
              <a:t>– Preparazione degli alimenti e allestimento piatti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B36F0C00-5291-BC20-2A57-62BA42233C86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71040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xmlns="" id="{395B599E-C53B-6626-D4AE-2B9A1CCC6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36" y="929471"/>
            <a:ext cx="6759627" cy="1482133"/>
          </a:xfrm>
        </p:spPr>
        <p:txBody>
          <a:bodyPr>
            <a:normAutofit fontScale="90000"/>
          </a:bodyPr>
          <a:lstStyle/>
          <a:p>
            <a:r>
              <a:rPr lang="it-IT" dirty="0"/>
              <a:t>Liceo «M. Curie»</a:t>
            </a:r>
            <a:br>
              <a:rPr lang="it-IT" dirty="0"/>
            </a:br>
            <a:r>
              <a:rPr lang="it-IT" sz="2700" dirty="0"/>
              <a:t>Via Mons. Brioschi (</a:t>
            </a:r>
            <a:r>
              <a:rPr lang="it-IT" sz="2700" dirty="0" err="1"/>
              <a:t>ang</a:t>
            </a:r>
            <a:r>
              <a:rPr lang="it-IT" sz="2700" dirty="0"/>
              <a:t>. Via Oslavia)</a:t>
            </a:r>
            <a:br>
              <a:rPr lang="it-IT" sz="2700" dirty="0"/>
            </a:br>
            <a:r>
              <a:rPr lang="it-IT" sz="2700" dirty="0"/>
              <a:t>Tradate</a:t>
            </a:r>
            <a:br>
              <a:rPr lang="it-IT" sz="2700" dirty="0"/>
            </a:br>
            <a:r>
              <a:rPr lang="it-IT" sz="2700" dirty="0"/>
              <a:t>Succursali: Via Bainsizza e via Aldo Moro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xmlns="" id="{01A63444-5763-FD1F-7F1B-C54E35A75A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88136" y="2587450"/>
            <a:ext cx="9922764" cy="22960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Offerta di istruzione liceale</a:t>
            </a:r>
          </a:p>
          <a:p>
            <a:pPr>
              <a:buFontTx/>
              <a:buChar char="-"/>
            </a:pPr>
            <a:r>
              <a:rPr lang="it-IT" dirty="0"/>
              <a:t>Liceo scientifico</a:t>
            </a:r>
          </a:p>
          <a:p>
            <a:pPr>
              <a:buFontTx/>
              <a:buChar char="-"/>
            </a:pPr>
            <a:r>
              <a:rPr lang="it-IT" dirty="0"/>
              <a:t>Liceo linguistico</a:t>
            </a:r>
          </a:p>
          <a:p>
            <a:pPr>
              <a:buFontTx/>
              <a:buChar char="-"/>
            </a:pPr>
            <a:r>
              <a:rPr lang="it-IT" dirty="0"/>
              <a:t>Liceo delle scienze umane</a:t>
            </a:r>
          </a:p>
          <a:p>
            <a:pPr>
              <a:buFontTx/>
              <a:buChar char="-"/>
            </a:pPr>
            <a:r>
              <a:rPr lang="it-IT" dirty="0"/>
              <a:t>Liceo delle scienze umane – </a:t>
            </a:r>
            <a:r>
              <a:rPr lang="it-IT" dirty="0" err="1"/>
              <a:t>opz</a:t>
            </a:r>
            <a:r>
              <a:rPr lang="it-IT" dirty="0"/>
              <a:t>. Economico sociale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6B89272B-C0DB-CE05-752B-30DAFD66934A}"/>
              </a:ext>
            </a:extLst>
          </p:cNvPr>
          <p:cNvSpPr txBox="1"/>
          <p:nvPr/>
        </p:nvSpPr>
        <p:spPr>
          <a:xfrm>
            <a:off x="1088136" y="5466864"/>
            <a:ext cx="82970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</a:t>
            </a:r>
            <a:r>
              <a:rPr lang="it-IT" dirty="0" smtClean="0"/>
              <a:t>De Simone Antonella</a:t>
            </a:r>
            <a:endParaRPr lang="it-IT" dirty="0"/>
          </a:p>
          <a:p>
            <a:r>
              <a:rPr lang="it-IT" dirty="0"/>
              <a:t>Tel. 0331842220 – </a:t>
            </a:r>
            <a:r>
              <a:rPr lang="it-IT" dirty="0">
                <a:hlinkClick r:id="rId2"/>
              </a:rPr>
              <a:t>info@liceocurie.it</a:t>
            </a:r>
            <a:endParaRPr lang="it-IT" dirty="0"/>
          </a:p>
          <a:p>
            <a:r>
              <a:rPr lang="it-IT" b="1" dirty="0"/>
              <a:t>Referente alunni con disabilità</a:t>
            </a:r>
            <a:r>
              <a:rPr lang="it-IT" dirty="0"/>
              <a:t>: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Elisabetta Tufariello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elisabetta.tufariello@liceocurie.it</a:t>
            </a:r>
            <a:endParaRPr lang="it-I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80C62134-6831-B6A9-D4D2-DD720F86C55C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178498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C04EFE7-9A19-C293-7373-EDADA8731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51692"/>
            <a:ext cx="9956800" cy="143490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ISISS </a:t>
            </a:r>
            <a:r>
              <a:rPr lang="it-IT" dirty="0"/>
              <a:t>«Don Milani»</a:t>
            </a:r>
            <a:br>
              <a:rPr lang="it-IT" dirty="0"/>
            </a:br>
            <a: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  <a:t>Via Gramsci, 1</a:t>
            </a:r>
            <a:b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</a:br>
            <a: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  <a:t>Tradate</a:t>
            </a: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  <a:t/>
            </a:r>
            <a:b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A543C31-7F98-182F-5944-12C1848575B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93944" y="1927273"/>
            <a:ext cx="5848576" cy="31089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/>
              <a:t>Offerta di istruzione liceale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Liceo artistico </a:t>
            </a:r>
          </a:p>
          <a:p>
            <a:pPr marL="0" indent="0">
              <a:buNone/>
            </a:pPr>
            <a:r>
              <a:rPr lang="it-IT" dirty="0"/>
              <a:t>   (sede: Piazza San Giuseppe, 1 Venegono inferiore)</a:t>
            </a:r>
          </a:p>
          <a:p>
            <a:pPr lvl="1">
              <a:buFontTx/>
              <a:buChar char="-"/>
            </a:pPr>
            <a:r>
              <a:rPr lang="it-IT" sz="2200" dirty="0"/>
              <a:t>Indirizzo Audiovisivo e multimediale</a:t>
            </a:r>
          </a:p>
          <a:p>
            <a:pPr lvl="1">
              <a:buFontTx/>
              <a:buChar char="-"/>
            </a:pPr>
            <a:r>
              <a:rPr lang="it-IT" sz="2200" dirty="0"/>
              <a:t>Indirizzo </a:t>
            </a:r>
            <a:r>
              <a:rPr lang="it-IT" sz="2200" dirty="0" smtClean="0"/>
              <a:t>Architettura </a:t>
            </a:r>
            <a:r>
              <a:rPr lang="it-IT" sz="2200" dirty="0"/>
              <a:t>e ambiente</a:t>
            </a:r>
          </a:p>
          <a:p>
            <a:pPr lvl="1">
              <a:buFontTx/>
              <a:buChar char="-"/>
            </a:pPr>
            <a:r>
              <a:rPr lang="it-IT" sz="2200" dirty="0"/>
              <a:t>Indirizzo Arti figurative</a:t>
            </a:r>
          </a:p>
          <a:p>
            <a:pPr lvl="1">
              <a:buFontTx/>
              <a:buChar char="-"/>
            </a:pPr>
            <a:r>
              <a:rPr lang="it-IT" sz="2200" dirty="0"/>
              <a:t>Indirizzo grafica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F57CF393-61F3-3EE7-664A-C52055E8A8B2}"/>
              </a:ext>
            </a:extLst>
          </p:cNvPr>
          <p:cNvSpPr txBox="1"/>
          <p:nvPr/>
        </p:nvSpPr>
        <p:spPr>
          <a:xfrm>
            <a:off x="592417" y="5657222"/>
            <a:ext cx="78281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Mita Vincenzo</a:t>
            </a:r>
          </a:p>
          <a:p>
            <a:r>
              <a:rPr lang="it-IT" dirty="0"/>
              <a:t>Tel. 0331843345 - </a:t>
            </a:r>
            <a:r>
              <a:rPr lang="it-IT" dirty="0">
                <a:hlinkClick r:id="rId2"/>
              </a:rPr>
              <a:t>VAIS01100X@istruzione.it</a:t>
            </a:r>
            <a:endParaRPr lang="it-IT" dirty="0"/>
          </a:p>
          <a:p>
            <a:r>
              <a:rPr lang="it-IT" dirty="0"/>
              <a:t> </a:t>
            </a:r>
            <a:r>
              <a:rPr lang="it-IT" b="1" dirty="0"/>
              <a:t>Referente alunni con disabilità</a:t>
            </a:r>
            <a:r>
              <a:rPr lang="it-IT" dirty="0"/>
              <a:t>: Antonia Mottola </a:t>
            </a: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a.mottola@donmilaniva.edu.it</a:t>
            </a:r>
            <a:endParaRPr lang="it-IT" dirty="0"/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xmlns="" id="{73FE36AB-3F89-C049-345B-EA605F38C97A}"/>
              </a:ext>
            </a:extLst>
          </p:cNvPr>
          <p:cNvSpPr txBox="1">
            <a:spLocks/>
          </p:cNvSpPr>
          <p:nvPr/>
        </p:nvSpPr>
        <p:spPr>
          <a:xfrm>
            <a:off x="6286248" y="1826789"/>
            <a:ext cx="5675644" cy="354706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Neue Haas Grotesk Text Pro" panose="020B05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Neue Haas Grotesk Text Pro" panose="020B0504020202020204" pitchFamily="34" charset="0"/>
              <a:buNone/>
            </a:pPr>
            <a:r>
              <a:rPr lang="it-IT" sz="2600" b="1" dirty="0"/>
              <a:t>Offerta di istruzione </a:t>
            </a:r>
            <a:r>
              <a:rPr lang="it-IT" sz="2600" b="1" dirty="0" smtClean="0"/>
              <a:t>tecnica</a:t>
            </a:r>
            <a:endParaRPr lang="it-IT" sz="2600" dirty="0"/>
          </a:p>
          <a:p>
            <a:pPr lvl="1">
              <a:buFontTx/>
              <a:buChar char="-"/>
            </a:pPr>
            <a:r>
              <a:rPr lang="it-IT" sz="2000" dirty="0"/>
              <a:t>Grafica e Comunicazione</a:t>
            </a:r>
          </a:p>
          <a:p>
            <a:pPr lvl="1">
              <a:buFontTx/>
              <a:buChar char="-"/>
            </a:pPr>
            <a:r>
              <a:rPr lang="it-IT" sz="2000" dirty="0"/>
              <a:t>Costruzioni, Ambiente e </a:t>
            </a:r>
            <a:r>
              <a:rPr lang="it-IT" sz="2000" dirty="0" smtClean="0"/>
              <a:t>Territorio</a:t>
            </a:r>
          </a:p>
          <a:p>
            <a:pPr lvl="1">
              <a:buFontTx/>
              <a:buChar char="-"/>
            </a:pPr>
            <a:r>
              <a:rPr lang="it-IT" sz="2000" dirty="0" smtClean="0"/>
              <a:t>Costruzioni, Ambiente e Territorio </a:t>
            </a:r>
          </a:p>
          <a:p>
            <a:pPr lvl="1">
              <a:buNone/>
            </a:pPr>
            <a:r>
              <a:rPr lang="it-IT" sz="2000" dirty="0" smtClean="0"/>
              <a:t>      </a:t>
            </a:r>
            <a:r>
              <a:rPr lang="it-IT" sz="2000" dirty="0" err="1" smtClean="0"/>
              <a:t>opz</a:t>
            </a:r>
            <a:r>
              <a:rPr lang="it-IT" sz="2000" dirty="0" smtClean="0"/>
              <a:t>. </a:t>
            </a:r>
            <a:r>
              <a:rPr lang="it-IT" sz="2000" dirty="0" err="1" smtClean="0"/>
              <a:t>Ecotek</a:t>
            </a:r>
            <a:r>
              <a:rPr lang="it-IT" sz="2000" dirty="0" smtClean="0"/>
              <a:t> BIM</a:t>
            </a:r>
            <a:endParaRPr lang="it-IT" sz="2000" dirty="0"/>
          </a:p>
          <a:p>
            <a:pPr lvl="1">
              <a:buFontTx/>
              <a:buChar char="-"/>
            </a:pPr>
            <a:r>
              <a:rPr lang="it-IT" sz="2000" dirty="0"/>
              <a:t>Amministrazione, Finanza e </a:t>
            </a:r>
            <a:r>
              <a:rPr lang="it-IT" sz="2000" dirty="0" smtClean="0"/>
              <a:t>Marketing</a:t>
            </a:r>
          </a:p>
          <a:p>
            <a:pPr marL="731520" lvl="1" indent="-457200">
              <a:buNone/>
            </a:pPr>
            <a:r>
              <a:rPr lang="it-IT" sz="2000" dirty="0" smtClean="0"/>
              <a:t>-Amministrazione, Finanza e Marketing</a:t>
            </a:r>
          </a:p>
          <a:p>
            <a:pPr marL="731520" lvl="1" indent="-457200">
              <a:buNone/>
            </a:pPr>
            <a:r>
              <a:rPr lang="it-IT" sz="2000" dirty="0" smtClean="0"/>
              <a:t> </a:t>
            </a:r>
            <a:r>
              <a:rPr lang="it-IT" sz="2000" dirty="0" err="1" smtClean="0"/>
              <a:t>opz</a:t>
            </a:r>
            <a:r>
              <a:rPr lang="it-IT" sz="2000" dirty="0" smtClean="0"/>
              <a:t>. Management dello sport</a:t>
            </a:r>
          </a:p>
          <a:p>
            <a:pPr marL="731520" lvl="1" indent="-457200">
              <a:buNone/>
            </a:pPr>
            <a:endParaRPr lang="it-IT" sz="2000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58114035-2850-8525-187C-D083CE450063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250307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19A5688-7DE0-AB78-D8B9-DAC6DD7B5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IISS «L. Geymonat»</a:t>
            </a:r>
            <a:br>
              <a:rPr lang="it-IT" dirty="0"/>
            </a:br>
            <a: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  <a:t>Via Gramsci, 1</a:t>
            </a:r>
            <a:b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</a:br>
            <a: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  <a:t>Tradate</a:t>
            </a:r>
            <a:endParaRPr lang="it-IT" sz="2400" dirty="0"/>
          </a:p>
        </p:txBody>
      </p:sp>
      <p:sp>
        <p:nvSpPr>
          <p:cNvPr id="5" name="Segnaposto contenuto 6">
            <a:extLst>
              <a:ext uri="{FF2B5EF4-FFF2-40B4-BE49-F238E27FC236}">
                <a16:creationId xmlns:a16="http://schemas.microsoft.com/office/drawing/2014/main" xmlns="" id="{50F8B499-C45C-CE0A-973A-07378B1ACE8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87438" y="2554288"/>
            <a:ext cx="5008562" cy="1816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Offerta di istruzione liceale</a:t>
            </a:r>
          </a:p>
          <a:p>
            <a:pPr>
              <a:buFontTx/>
              <a:buChar char="-"/>
            </a:pPr>
            <a:r>
              <a:rPr lang="it-IT" sz="2400" dirty="0"/>
              <a:t>Liceo scientifico – </a:t>
            </a:r>
            <a:r>
              <a:rPr lang="it-IT" sz="2400" dirty="0" err="1"/>
              <a:t>opz</a:t>
            </a:r>
            <a:r>
              <a:rPr lang="it-IT" sz="2400" dirty="0"/>
              <a:t>. Scienze applicate</a:t>
            </a:r>
          </a:p>
          <a:p>
            <a:pPr>
              <a:buFontTx/>
              <a:buChar char="-"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3DF82769-86A5-C39B-544A-B047076C10C8}"/>
              </a:ext>
            </a:extLst>
          </p:cNvPr>
          <p:cNvSpPr txBox="1"/>
          <p:nvPr/>
        </p:nvSpPr>
        <p:spPr>
          <a:xfrm>
            <a:off x="465207" y="5569545"/>
            <a:ext cx="77044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</a:t>
            </a:r>
            <a:r>
              <a:rPr lang="it-IT" dirty="0" smtClean="0"/>
              <a:t> </a:t>
            </a:r>
            <a:r>
              <a:rPr lang="it-IT" dirty="0" err="1" smtClean="0"/>
              <a:t>Sumiraschi</a:t>
            </a:r>
            <a:r>
              <a:rPr lang="it-IT" dirty="0" smtClean="0"/>
              <a:t> Paola</a:t>
            </a:r>
            <a:endParaRPr lang="it-IT" dirty="0"/>
          </a:p>
          <a:p>
            <a:r>
              <a:rPr lang="it-IT" dirty="0"/>
              <a:t>Tel. 0331842371 – </a:t>
            </a:r>
            <a:r>
              <a:rPr lang="it-IT" dirty="0">
                <a:hlinkClick r:id="rId2"/>
              </a:rPr>
              <a:t>info@isissgeymonat.va.it</a:t>
            </a:r>
            <a:endParaRPr lang="it-IT" dirty="0"/>
          </a:p>
          <a:p>
            <a:r>
              <a:rPr lang="it-IT" dirty="0"/>
              <a:t> </a:t>
            </a:r>
            <a:r>
              <a:rPr lang="it-IT" b="1" dirty="0"/>
              <a:t>Referente alunni con disabilità</a:t>
            </a:r>
            <a:r>
              <a:rPr lang="it-IT" dirty="0"/>
              <a:t>: Puricelli Fabio </a:t>
            </a: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puricelli.f@itisgeymonat.va.it</a:t>
            </a:r>
            <a:endParaRPr lang="it-IT" dirty="0"/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xmlns="" id="{01890C52-D299-C8ED-47AC-847FF25C6155}"/>
              </a:ext>
            </a:extLst>
          </p:cNvPr>
          <p:cNvSpPr txBox="1">
            <a:spLocks/>
          </p:cNvSpPr>
          <p:nvPr/>
        </p:nvSpPr>
        <p:spPr>
          <a:xfrm>
            <a:off x="6139107" y="1513457"/>
            <a:ext cx="5734025" cy="45075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Neue Haas Grotesk Text Pro" panose="020B05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Neue Haas Grotesk Text Pro" panose="020B0504020202020204" pitchFamily="34" charset="0"/>
              <a:buNone/>
            </a:pPr>
            <a:r>
              <a:rPr lang="it-IT" sz="2600" b="1" dirty="0"/>
              <a:t>Offerta di istruzione tecnica</a:t>
            </a:r>
            <a:endParaRPr lang="it-IT" sz="2600" dirty="0"/>
          </a:p>
          <a:p>
            <a:pPr>
              <a:buFontTx/>
              <a:buChar char="-"/>
            </a:pPr>
            <a:r>
              <a:rPr lang="it-IT" sz="2400" dirty="0"/>
              <a:t>Elettronica ed </a:t>
            </a:r>
            <a:r>
              <a:rPr lang="it-IT" sz="2400" dirty="0" smtClean="0"/>
              <a:t>Elettrotecnica   </a:t>
            </a:r>
            <a:r>
              <a:rPr lang="it-IT" sz="2400" dirty="0" err="1" smtClean="0"/>
              <a:t>Opz</a:t>
            </a:r>
            <a:r>
              <a:rPr lang="it-IT" sz="2400" dirty="0" smtClean="0"/>
              <a:t>. Elettronica</a:t>
            </a:r>
          </a:p>
          <a:p>
            <a:pPr>
              <a:buFontTx/>
              <a:buChar char="-"/>
            </a:pPr>
            <a:r>
              <a:rPr lang="it-IT" sz="2400" dirty="0" smtClean="0"/>
              <a:t>Elettronica ed Elettrotecnica </a:t>
            </a:r>
            <a:r>
              <a:rPr lang="it-IT" sz="2400" dirty="0" err="1" smtClean="0"/>
              <a:t>Opz</a:t>
            </a:r>
            <a:r>
              <a:rPr lang="it-IT" sz="2400" dirty="0" smtClean="0"/>
              <a:t>.  </a:t>
            </a:r>
            <a:r>
              <a:rPr lang="it-IT" sz="2400" dirty="0"/>
              <a:t>Automazione</a:t>
            </a:r>
          </a:p>
          <a:p>
            <a:pPr>
              <a:buFontTx/>
              <a:buChar char="-"/>
            </a:pPr>
            <a:r>
              <a:rPr lang="it-IT" sz="2400" dirty="0"/>
              <a:t>Informatica e </a:t>
            </a:r>
            <a:r>
              <a:rPr lang="it-IT" sz="2400" dirty="0" smtClean="0"/>
              <a:t>Telecomunicazioni</a:t>
            </a:r>
            <a:endParaRPr lang="it-IT" sz="2400" dirty="0"/>
          </a:p>
          <a:p>
            <a:pPr>
              <a:buFontTx/>
              <a:buChar char="-"/>
            </a:pPr>
            <a:r>
              <a:rPr lang="it-IT" sz="2400" dirty="0"/>
              <a:t>Chimica, Materiali e </a:t>
            </a:r>
            <a:r>
              <a:rPr lang="it-IT" sz="2400" dirty="0" smtClean="0"/>
              <a:t>Biotecnologie  </a:t>
            </a:r>
            <a:r>
              <a:rPr lang="it-IT" sz="2400" dirty="0" err="1" smtClean="0"/>
              <a:t>Opz</a:t>
            </a:r>
            <a:r>
              <a:rPr lang="it-IT" sz="2400" dirty="0" smtClean="0"/>
              <a:t>. Biotecnologie ambientali </a:t>
            </a:r>
            <a:endParaRPr lang="it-IT" sz="2400" dirty="0"/>
          </a:p>
          <a:p>
            <a:pPr>
              <a:buNone/>
            </a:pPr>
            <a:endParaRPr lang="it-IT" sz="2000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xmlns="" id="{2EFE9EDF-9F87-43BD-DE06-0CC5D24693A3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124628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22831A3-7491-6FBB-287B-A5712C249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IIS </a:t>
            </a:r>
            <a:r>
              <a:rPr lang="it-IT" dirty="0"/>
              <a:t>«E. Montale»</a:t>
            </a:r>
            <a:br>
              <a:rPr lang="it-IT" dirty="0"/>
            </a:br>
            <a: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  <a:t>Via Gramsci, 1</a:t>
            </a:r>
            <a:b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</a:br>
            <a: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eue Haas Grotesk Text Pro"/>
                <a:ea typeface="+mj-ea"/>
                <a:cs typeface="+mj-cs"/>
              </a:rPr>
              <a:t>Tradate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xmlns="" id="{F388DB51-D098-62D3-A8FB-70C5B7C08CD9}"/>
              </a:ext>
            </a:extLst>
          </p:cNvPr>
          <p:cNvSpPr txBox="1">
            <a:spLocks noGrp="1"/>
          </p:cNvSpPr>
          <p:nvPr>
            <p:ph sz="quarter" idx="1"/>
          </p:nvPr>
        </p:nvSpPr>
        <p:spPr>
          <a:xfrm>
            <a:off x="745794" y="1932297"/>
            <a:ext cx="8438399" cy="36545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30000"/>
              </a:lnSpc>
              <a:spcBef>
                <a:spcPts val="1000"/>
              </a:spcBef>
              <a:buFont typeface="Neue Haas Grotesk Text Pro" panose="020B05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228600" algn="l" defTabSz="914400" rtl="0" eaLnBrk="1" latinLnBrk="0" hangingPunct="1">
              <a:lnSpc>
                <a:spcPct val="130000"/>
              </a:lnSpc>
              <a:spcBef>
                <a:spcPts val="500"/>
              </a:spcBef>
              <a:buFont typeface="Neue Haas Grotesk Text Pro" panose="020B0504020202020204" pitchFamily="34" charset="0"/>
              <a:buChar char="-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Neue Haas Grotesk Text Pro" panose="020B0504020202020204" pitchFamily="34" charset="0"/>
              <a:buNone/>
            </a:pPr>
            <a:r>
              <a:rPr lang="it-IT" sz="2400" b="1" dirty="0"/>
              <a:t>Offerta di istruzione tecnica</a:t>
            </a:r>
            <a:endParaRPr lang="it-IT" sz="2400" dirty="0"/>
          </a:p>
          <a:p>
            <a:pPr lvl="1">
              <a:buFontTx/>
              <a:buChar char="-"/>
            </a:pPr>
            <a:r>
              <a:rPr lang="it-IT" sz="2400" dirty="0"/>
              <a:t>Amministrazione, Finanza e </a:t>
            </a:r>
            <a:r>
              <a:rPr lang="it-IT" sz="2400" dirty="0" smtClean="0"/>
              <a:t>Marketing  </a:t>
            </a:r>
            <a:r>
              <a:rPr lang="it-IT" sz="2400" dirty="0" err="1" smtClean="0"/>
              <a:t>opz</a:t>
            </a:r>
            <a:r>
              <a:rPr lang="it-IT" sz="2400" dirty="0" smtClean="0"/>
              <a:t>. Relazioni </a:t>
            </a:r>
            <a:r>
              <a:rPr lang="it-IT" sz="2400" dirty="0"/>
              <a:t>Internazionali per il marketing</a:t>
            </a:r>
          </a:p>
          <a:p>
            <a:pPr lvl="1">
              <a:buFontTx/>
              <a:buChar char="-"/>
            </a:pPr>
            <a:r>
              <a:rPr lang="it-IT" sz="2400" dirty="0"/>
              <a:t>Turismo</a:t>
            </a:r>
          </a:p>
          <a:p>
            <a:pPr lvl="1">
              <a:buFontTx/>
              <a:buChar char="-"/>
            </a:pPr>
            <a:r>
              <a:rPr lang="it-IT" sz="2400" dirty="0"/>
              <a:t>Istituto Economico Internazionale: Amministrazione, finanza e Marketing (Quadriennale)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id="{9657BEAD-8852-B94D-D08F-D92615FB706F}"/>
              </a:ext>
            </a:extLst>
          </p:cNvPr>
          <p:cNvSpPr txBox="1"/>
          <p:nvPr/>
        </p:nvSpPr>
        <p:spPr>
          <a:xfrm>
            <a:off x="528999" y="5416545"/>
            <a:ext cx="9801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 smtClean="0"/>
              <a:t>: </a:t>
            </a:r>
            <a:r>
              <a:rPr lang="it-IT" dirty="0" err="1" smtClean="0"/>
              <a:t>Mastrosimone</a:t>
            </a:r>
            <a:r>
              <a:rPr lang="it-IT" dirty="0" smtClean="0"/>
              <a:t> Salvatore</a:t>
            </a:r>
            <a:endParaRPr lang="it-IT" dirty="0"/>
          </a:p>
          <a:p>
            <a:r>
              <a:rPr lang="it-IT" dirty="0"/>
              <a:t>Tel. 0331810329 – VATD22000N@istruzione.it</a:t>
            </a:r>
          </a:p>
          <a:p>
            <a:r>
              <a:rPr lang="it-IT" dirty="0"/>
              <a:t> </a:t>
            </a:r>
            <a:r>
              <a:rPr lang="it-IT" b="1" dirty="0"/>
              <a:t>Referente alunni con disabilità</a:t>
            </a:r>
            <a:r>
              <a:rPr lang="it-IT" dirty="0"/>
              <a:t>: </a:t>
            </a:r>
            <a:r>
              <a:rPr lang="it-IT" dirty="0" err="1" smtClean="0"/>
              <a:t>Franzè</a:t>
            </a:r>
            <a:r>
              <a:rPr lang="it-IT" dirty="0" smtClean="0"/>
              <a:t> Vincenzo </a:t>
            </a:r>
            <a:r>
              <a:rPr lang="it-IT" u="sng" dirty="0" smtClean="0">
                <a:hlinkClick r:id="rId2"/>
              </a:rPr>
              <a:t>vincenzo.franze@isismontaletradate.com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43A1D6F0-CC89-9000-67B9-22D0855C3014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278371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919B8A3-19F1-22E6-CB75-C62D2D029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Agenzia Formativa CFP</a:t>
            </a:r>
            <a:br>
              <a:rPr lang="it-IT" dirty="0"/>
            </a:br>
            <a:r>
              <a:rPr lang="it-IT" sz="2400" dirty="0"/>
              <a:t>Via Aldo Moro, 1</a:t>
            </a:r>
            <a:br>
              <a:rPr lang="it-IT" sz="2400" dirty="0"/>
            </a:br>
            <a:r>
              <a:rPr lang="it-IT" sz="2400" dirty="0"/>
              <a:t>Tradate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C89CA7D-F889-D70C-437D-66BFD28380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88136" y="1944857"/>
            <a:ext cx="8367363" cy="32903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400" b="1" dirty="0"/>
              <a:t>Offerta di istruzione e formazione professionale</a:t>
            </a:r>
          </a:p>
          <a:p>
            <a:pPr>
              <a:buFontTx/>
              <a:buChar char="-"/>
            </a:pPr>
            <a:r>
              <a:rPr lang="it-IT" sz="2400" dirty="0"/>
              <a:t>Operatore ai servizi di </a:t>
            </a:r>
            <a:r>
              <a:rPr lang="it-IT" sz="2400" dirty="0" smtClean="0"/>
              <a:t>vendita </a:t>
            </a:r>
            <a:endParaRPr lang="it-IT" dirty="0"/>
          </a:p>
          <a:p>
            <a:pPr>
              <a:buFontTx/>
              <a:buChar char="-"/>
            </a:pPr>
            <a:r>
              <a:rPr lang="it-IT" sz="2400" dirty="0"/>
              <a:t>Operatore </a:t>
            </a:r>
            <a:r>
              <a:rPr lang="it-IT" sz="2400" dirty="0" smtClean="0"/>
              <a:t>meccanico:  </a:t>
            </a:r>
            <a:r>
              <a:rPr lang="it-IT" sz="2400" dirty="0"/>
              <a:t>Lavorazioni meccaniche, per asportazione e </a:t>
            </a:r>
            <a:r>
              <a:rPr lang="it-IT" sz="2400" dirty="0" smtClean="0"/>
              <a:t>deformazione</a:t>
            </a:r>
          </a:p>
          <a:p>
            <a:pPr>
              <a:buNone/>
            </a:pPr>
            <a:r>
              <a:rPr lang="it-IT" sz="2400" dirty="0" smtClean="0"/>
              <a:t>- Operatore meccanico: Saldature e giunzione dei componenti</a:t>
            </a:r>
            <a:endParaRPr lang="it-IT" sz="2400" dirty="0"/>
          </a:p>
          <a:p>
            <a:pPr>
              <a:buFontTx/>
              <a:buChar char="-"/>
            </a:pPr>
            <a:r>
              <a:rPr lang="it-IT" sz="2400" dirty="0"/>
              <a:t>Tecnico dei servizi di animazione turistico-sportiva e del tempo libero </a:t>
            </a:r>
            <a:r>
              <a:rPr lang="it-IT" sz="2400" dirty="0" smtClean="0"/>
              <a:t>(quadriennale)</a:t>
            </a:r>
            <a:endParaRPr lang="it-IT" sz="24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FD82A3E2-9587-7CBF-E89A-740E0898A2AE}"/>
              </a:ext>
            </a:extLst>
          </p:cNvPr>
          <p:cNvSpPr txBox="1"/>
          <p:nvPr/>
        </p:nvSpPr>
        <p:spPr>
          <a:xfrm>
            <a:off x="337858" y="5551174"/>
            <a:ext cx="98854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Responsabile</a:t>
            </a:r>
            <a:r>
              <a:rPr lang="it-IT" dirty="0"/>
              <a:t>: Ivan Cardaci</a:t>
            </a:r>
          </a:p>
          <a:p>
            <a:r>
              <a:rPr lang="it-IT" dirty="0"/>
              <a:t>Tel. 0331860245 – direzione.tradate@agenziaformativa.va.it</a:t>
            </a:r>
          </a:p>
          <a:p>
            <a:r>
              <a:rPr lang="it-IT" dirty="0"/>
              <a:t> </a:t>
            </a:r>
            <a:r>
              <a:rPr lang="it-IT" b="1" dirty="0"/>
              <a:t>Referente alunni con disabilità</a:t>
            </a:r>
            <a:r>
              <a:rPr lang="it-IT" dirty="0"/>
              <a:t>: Sabato Davide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davide.sabato@agenziaformativa.va.it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4194E719-BD46-1ADB-24D9-28C1AB74F676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169315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AF787F7-A0D4-64AB-63B4-9B6841897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Associazione «La Nostra Famiglia»</a:t>
            </a:r>
            <a:br>
              <a:rPr lang="it-IT" dirty="0"/>
            </a:br>
            <a:r>
              <a:rPr lang="it-IT" sz="2400" dirty="0"/>
              <a:t>Via Monte Cimone, 23</a:t>
            </a:r>
            <a:br>
              <a:rPr lang="it-IT" sz="2400" dirty="0"/>
            </a:br>
            <a:r>
              <a:rPr lang="it-IT" sz="2400" dirty="0"/>
              <a:t>Castiglione Olona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FC84FBA2-CA18-1413-707D-F5E882275A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38200" y="2320802"/>
            <a:ext cx="9922764" cy="29135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Percorsi personalizzati per alunni con disabilità</a:t>
            </a:r>
          </a:p>
          <a:p>
            <a:pPr marL="0" indent="0">
              <a:buNone/>
            </a:pPr>
            <a:r>
              <a:rPr lang="it-IT" dirty="0" smtClean="0"/>
              <a:t>- Operatore </a:t>
            </a:r>
            <a:r>
              <a:rPr lang="it-IT" dirty="0"/>
              <a:t>del legno</a:t>
            </a:r>
          </a:p>
          <a:p>
            <a:pPr marL="0" indent="0">
              <a:buNone/>
            </a:pPr>
            <a:endParaRPr lang="it-IT" sz="2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A27C21EF-3DD6-7FFD-7539-1EEC52AB653B}"/>
              </a:ext>
            </a:extLst>
          </p:cNvPr>
          <p:cNvSpPr txBox="1"/>
          <p:nvPr/>
        </p:nvSpPr>
        <p:spPr>
          <a:xfrm>
            <a:off x="658288" y="5653503"/>
            <a:ext cx="6685941" cy="1204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Responsabile</a:t>
            </a:r>
            <a:r>
              <a:rPr lang="it-IT" dirty="0"/>
              <a:t>: Segato Stefania</a:t>
            </a:r>
          </a:p>
          <a:p>
            <a:r>
              <a:rPr lang="it-IT" dirty="0"/>
              <a:t>Tel. 0331858288 – castiglione.olona@lanostrafamiglia.it</a:t>
            </a:r>
          </a:p>
          <a:p>
            <a:r>
              <a:rPr lang="it-IT" dirty="0"/>
              <a:t> </a:t>
            </a:r>
            <a:r>
              <a:rPr lang="it-IT" b="1" dirty="0"/>
              <a:t>Referente alunni con disabilità</a:t>
            </a:r>
            <a:r>
              <a:rPr lang="it-IT" dirty="0"/>
              <a:t>: Segato Stefania</a:t>
            </a:r>
          </a:p>
          <a:p>
            <a:pPr algn="r">
              <a:lnSpc>
                <a:spcPct val="106000"/>
              </a:lnSpc>
              <a:spcAft>
                <a:spcPts val="800"/>
              </a:spcAft>
            </a:pP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castiglione.olona@lanostrafamiglia.it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3D095F73-94CF-12EB-A16E-FBA0AA6F3269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268948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xmlns="" id="{395B599E-C53B-6626-D4AE-2B9A1CCC6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736" y="467806"/>
            <a:ext cx="7141028" cy="2888343"/>
          </a:xfrm>
        </p:spPr>
        <p:txBody>
          <a:bodyPr>
            <a:normAutofit/>
          </a:bodyPr>
          <a:lstStyle/>
          <a:p>
            <a:r>
              <a:rPr lang="it-IT" dirty="0"/>
              <a:t>Liceo «</a:t>
            </a:r>
            <a:r>
              <a:rPr lang="it-IT" dirty="0" err="1"/>
              <a:t>S.M.Legnani</a:t>
            </a:r>
            <a:r>
              <a:rPr lang="it-IT" dirty="0"/>
              <a:t>»</a:t>
            </a:r>
            <a:br>
              <a:rPr lang="it-IT" dirty="0"/>
            </a:br>
            <a:r>
              <a:rPr lang="it-IT" sz="2600" dirty="0"/>
              <a:t>Via Volonterio, 34</a:t>
            </a:r>
            <a:br>
              <a:rPr lang="it-IT" sz="2600" dirty="0"/>
            </a:br>
            <a:r>
              <a:rPr lang="it-IT" sz="2600" dirty="0"/>
              <a:t>Saronno</a:t>
            </a:r>
            <a:r>
              <a:rPr lang="it-IT" sz="2700" dirty="0"/>
              <a:t/>
            </a:r>
            <a:br>
              <a:rPr lang="it-IT" sz="2700" dirty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xmlns="" id="{01A63444-5763-FD1F-7F1B-C54E35A75A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88136" y="2587450"/>
            <a:ext cx="9922764" cy="22960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b="1" dirty="0"/>
              <a:t>Offerta di istruzione liceale</a:t>
            </a:r>
          </a:p>
          <a:p>
            <a:pPr>
              <a:buFontTx/>
              <a:buChar char="-"/>
            </a:pPr>
            <a:r>
              <a:rPr lang="it-IT" dirty="0"/>
              <a:t>Liceo classico</a:t>
            </a:r>
          </a:p>
          <a:p>
            <a:pPr>
              <a:buFontTx/>
              <a:buChar char="-"/>
            </a:pPr>
            <a:r>
              <a:rPr lang="it-IT" dirty="0"/>
              <a:t>Liceo </a:t>
            </a:r>
            <a:r>
              <a:rPr lang="it-IT" dirty="0" smtClean="0"/>
              <a:t>linguistico</a:t>
            </a:r>
          </a:p>
          <a:p>
            <a:pPr>
              <a:buNone/>
            </a:pPr>
            <a:r>
              <a:rPr lang="it-IT" dirty="0" smtClean="0"/>
              <a:t>- Liceo linguistico - ESABAC</a:t>
            </a:r>
            <a:endParaRPr lang="it-IT" dirty="0"/>
          </a:p>
          <a:p>
            <a:pPr>
              <a:buFontTx/>
              <a:buChar char="-"/>
            </a:pPr>
            <a:r>
              <a:rPr lang="it-IT" dirty="0"/>
              <a:t>Liceo delle scienze umane</a:t>
            </a:r>
          </a:p>
          <a:p>
            <a:pPr>
              <a:buFontTx/>
              <a:buChar char="-"/>
            </a:pPr>
            <a:r>
              <a:rPr lang="it-IT" dirty="0"/>
              <a:t>Liceo delle scienze umane – </a:t>
            </a:r>
            <a:r>
              <a:rPr lang="it-IT" dirty="0" err="1"/>
              <a:t>opz</a:t>
            </a:r>
            <a:r>
              <a:rPr lang="it-IT" dirty="0"/>
              <a:t>. Economico sociale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6B89272B-C0DB-CE05-752B-30DAFD66934A}"/>
              </a:ext>
            </a:extLst>
          </p:cNvPr>
          <p:cNvSpPr txBox="1"/>
          <p:nvPr/>
        </p:nvSpPr>
        <p:spPr>
          <a:xfrm>
            <a:off x="877120" y="5414759"/>
            <a:ext cx="7533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Lanzani Chiara</a:t>
            </a:r>
          </a:p>
          <a:p>
            <a:r>
              <a:rPr lang="it-IT" dirty="0"/>
              <a:t>Tel. 029602580 – info@liceolegnani.it</a:t>
            </a:r>
          </a:p>
          <a:p>
            <a:r>
              <a:rPr lang="it-IT" b="1" dirty="0"/>
              <a:t>Referente alunni con disabilità</a:t>
            </a:r>
            <a:r>
              <a:rPr lang="it-IT" dirty="0"/>
              <a:t>: Morosi Valerio </a:t>
            </a: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valerio.morosi@liceolegnani.it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xmlns="" id="{80C62134-6831-B6A9-D4D2-DD720F86C55C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</p:spTree>
    <p:extLst>
      <p:ext uri="{BB962C8B-B14F-4D97-AF65-F5344CB8AC3E}">
        <p14:creationId xmlns:p14="http://schemas.microsoft.com/office/powerpoint/2010/main" xmlns="" val="213492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ACC2D54-7B5B-6120-3E66-FC20E17D6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Liceo scientifico «</a:t>
            </a:r>
            <a:r>
              <a:rPr lang="it-IT" dirty="0" err="1"/>
              <a:t>G.B.Grassi</a:t>
            </a:r>
            <a:r>
              <a:rPr lang="it-IT" dirty="0"/>
              <a:t>»</a:t>
            </a:r>
            <a:br>
              <a:rPr lang="it-IT" dirty="0"/>
            </a:br>
            <a:r>
              <a:rPr lang="it-IT" sz="2400" dirty="0"/>
              <a:t>Via B. Croce, 1</a:t>
            </a:r>
            <a:br>
              <a:rPr lang="it-IT" sz="2400" dirty="0"/>
            </a:br>
            <a:r>
              <a:rPr lang="it-IT" sz="2400" dirty="0"/>
              <a:t>Saronno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00884C4-8EC0-734A-5481-67B71A15978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57330" y="2370032"/>
            <a:ext cx="9922764" cy="2365382"/>
          </a:xfrm>
        </p:spPr>
        <p:txBody>
          <a:bodyPr/>
          <a:lstStyle/>
          <a:p>
            <a:pPr marL="0" indent="0">
              <a:buNone/>
            </a:pPr>
            <a:r>
              <a:rPr lang="it-IT" b="1" dirty="0"/>
              <a:t>Offerta di istruzione liceale</a:t>
            </a:r>
          </a:p>
          <a:p>
            <a:pPr>
              <a:buFontTx/>
              <a:buChar char="-"/>
            </a:pPr>
            <a:r>
              <a:rPr lang="it-IT" sz="2800" dirty="0"/>
              <a:t>Liceo scientifico – </a:t>
            </a:r>
            <a:r>
              <a:rPr lang="it-IT" sz="2800" dirty="0" err="1"/>
              <a:t>opz</a:t>
            </a:r>
            <a:r>
              <a:rPr lang="it-IT" sz="2800" dirty="0"/>
              <a:t>. Scienze applicate</a:t>
            </a:r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727554DC-B671-2E46-645A-43E4FCD51BD2}"/>
              </a:ext>
            </a:extLst>
          </p:cNvPr>
          <p:cNvSpPr txBox="1"/>
          <p:nvPr/>
        </p:nvSpPr>
        <p:spPr>
          <a:xfrm>
            <a:off x="9995228" y="6153423"/>
            <a:ext cx="1731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CTI di Tradate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FBB02E6C-D306-03BA-76F2-702DA11B5AFF}"/>
              </a:ext>
            </a:extLst>
          </p:cNvPr>
          <p:cNvSpPr txBox="1"/>
          <p:nvPr/>
        </p:nvSpPr>
        <p:spPr>
          <a:xfrm>
            <a:off x="877121" y="5414759"/>
            <a:ext cx="692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Dirigente</a:t>
            </a:r>
            <a:r>
              <a:rPr lang="it-IT" dirty="0"/>
              <a:t>: Edelweiss Bonelli</a:t>
            </a:r>
          </a:p>
          <a:p>
            <a:r>
              <a:rPr lang="it-IT" dirty="0"/>
              <a:t>Tel. 029604104 – segreteria@gbgrassi.it</a:t>
            </a:r>
          </a:p>
          <a:p>
            <a:r>
              <a:rPr lang="it-IT" b="1" dirty="0"/>
              <a:t>Referente alunni con disabilità</a:t>
            </a:r>
            <a:r>
              <a:rPr lang="it-IT" dirty="0"/>
              <a:t>: Eugenia Orlandi </a:t>
            </a:r>
            <a:r>
              <a:rPr lang="it-IT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e.orlandi@gbgrassi.it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937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675</TotalTime>
  <Words>1048</Words>
  <Application>Microsoft Office PowerPoint</Application>
  <PresentationFormat>Personalizzato</PresentationFormat>
  <Paragraphs>223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Loggia</vt:lpstr>
      <vt:lpstr>Offerta formativa di ii grado cti di tradate</vt:lpstr>
      <vt:lpstr>Liceo «M. Curie» Via Mons. Brioschi (ang. Via Oslavia) Tradate Succursali: Via Bainsizza e via Aldo Moro </vt:lpstr>
      <vt:lpstr>ISISS «Don Milani» Via Gramsci, 1 Tradate </vt:lpstr>
      <vt:lpstr>IISS «L. Geymonat» Via Gramsci, 1 Tradate</vt:lpstr>
      <vt:lpstr>IIS «E. Montale» Via Gramsci, 1 Tradate</vt:lpstr>
      <vt:lpstr>Agenzia Formativa CFP Via Aldo Moro, 1 Tradate</vt:lpstr>
      <vt:lpstr>Associazione «La Nostra Famiglia» Via Monte Cimone, 23 Castiglione Olona</vt:lpstr>
      <vt:lpstr>Liceo «S.M.Legnani» Via Volonterio, 34 Saronno  </vt:lpstr>
      <vt:lpstr>Liceo scientifico «G.B.Grassi» Via B. Croce, 1 Saronno</vt:lpstr>
      <vt:lpstr>ITCS «G. Zappa» Via A. Grandi, 4 Saronno</vt:lpstr>
      <vt:lpstr>ITIS «G.Riva» Via  S. Michele del Carso, 10 Saronno</vt:lpstr>
      <vt:lpstr>IPSIA «A.Parma» Via Mantegazza, 25 Saronno</vt:lpstr>
      <vt:lpstr>Collegio Arcivescovile «A. Castelli» Scuola paritaria Piazza Santuario, 10 Saronno </vt:lpstr>
      <vt:lpstr>Istituto «Orsoline S. Carlo» Scuola paritaria Via San Giuseppe, 60 Saronno </vt:lpstr>
      <vt:lpstr>Fondazione Daimon Scuola paritaria Via Legnani, 4 Saronno </vt:lpstr>
      <vt:lpstr>Istituto «Prealpi» Scuola paritaria Via San Francesco, 13 Saronno </vt:lpstr>
      <vt:lpstr>IAL Lombardia Scuola paritaria Via C. Marx, 1 Saronno </vt:lpstr>
      <vt:lpstr>Diapositiva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Distretto scolastico di Tradate</dc:title>
  <dc:creator>saratodde6@gmail.com</dc:creator>
  <cp:lastModifiedBy>Elisa</cp:lastModifiedBy>
  <cp:revision>30</cp:revision>
  <dcterms:created xsi:type="dcterms:W3CDTF">2022-09-22T06:17:35Z</dcterms:created>
  <dcterms:modified xsi:type="dcterms:W3CDTF">2024-11-08T15:02:15Z</dcterms:modified>
</cp:coreProperties>
</file>