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01"/>
  </p:notesMasterIdLst>
  <p:sldIdLst>
    <p:sldId id="256" r:id="rId2"/>
    <p:sldId id="311" r:id="rId3"/>
    <p:sldId id="317" r:id="rId4"/>
    <p:sldId id="335" r:id="rId5"/>
    <p:sldId id="398" r:id="rId6"/>
    <p:sldId id="399" r:id="rId7"/>
    <p:sldId id="400" r:id="rId8"/>
    <p:sldId id="401" r:id="rId9"/>
    <p:sldId id="257" r:id="rId10"/>
    <p:sldId id="336" r:id="rId11"/>
    <p:sldId id="337" r:id="rId12"/>
    <p:sldId id="261" r:id="rId13"/>
    <p:sldId id="262" r:id="rId14"/>
    <p:sldId id="342" r:id="rId15"/>
    <p:sldId id="263" r:id="rId16"/>
    <p:sldId id="343" r:id="rId17"/>
    <p:sldId id="345" r:id="rId18"/>
    <p:sldId id="344" r:id="rId19"/>
    <p:sldId id="264" r:id="rId20"/>
    <p:sldId id="346" r:id="rId21"/>
    <p:sldId id="265" r:id="rId22"/>
    <p:sldId id="340" r:id="rId23"/>
    <p:sldId id="402" r:id="rId24"/>
    <p:sldId id="321" r:id="rId25"/>
    <p:sldId id="322" r:id="rId26"/>
    <p:sldId id="323" r:id="rId27"/>
    <p:sldId id="314" r:id="rId28"/>
    <p:sldId id="315" r:id="rId29"/>
    <p:sldId id="325" r:id="rId30"/>
    <p:sldId id="348" r:id="rId31"/>
    <p:sldId id="258" r:id="rId32"/>
    <p:sldId id="319" r:id="rId33"/>
    <p:sldId id="338" r:id="rId34"/>
    <p:sldId id="403" r:id="rId35"/>
    <p:sldId id="404" r:id="rId36"/>
    <p:sldId id="405" r:id="rId37"/>
    <p:sldId id="406" r:id="rId38"/>
    <p:sldId id="407" r:id="rId39"/>
    <p:sldId id="408" r:id="rId40"/>
    <p:sldId id="409" r:id="rId41"/>
    <p:sldId id="410" r:id="rId42"/>
    <p:sldId id="339" r:id="rId43"/>
    <p:sldId id="320" r:id="rId44"/>
    <p:sldId id="352" r:id="rId45"/>
    <p:sldId id="351" r:id="rId46"/>
    <p:sldId id="310" r:id="rId47"/>
    <p:sldId id="353" r:id="rId48"/>
    <p:sldId id="372" r:id="rId49"/>
    <p:sldId id="373" r:id="rId50"/>
    <p:sldId id="374" r:id="rId51"/>
    <p:sldId id="375" r:id="rId52"/>
    <p:sldId id="376" r:id="rId53"/>
    <p:sldId id="377" r:id="rId54"/>
    <p:sldId id="378" r:id="rId55"/>
    <p:sldId id="379" r:id="rId56"/>
    <p:sldId id="380" r:id="rId57"/>
    <p:sldId id="381" r:id="rId58"/>
    <p:sldId id="382" r:id="rId59"/>
    <p:sldId id="383" r:id="rId60"/>
    <p:sldId id="384" r:id="rId61"/>
    <p:sldId id="385" r:id="rId62"/>
    <p:sldId id="386" r:id="rId63"/>
    <p:sldId id="387" r:id="rId64"/>
    <p:sldId id="388" r:id="rId65"/>
    <p:sldId id="389" r:id="rId66"/>
    <p:sldId id="390" r:id="rId67"/>
    <p:sldId id="391" r:id="rId68"/>
    <p:sldId id="392" r:id="rId69"/>
    <p:sldId id="393" r:id="rId70"/>
    <p:sldId id="394" r:id="rId71"/>
    <p:sldId id="395" r:id="rId72"/>
    <p:sldId id="396" r:id="rId73"/>
    <p:sldId id="397" r:id="rId74"/>
    <p:sldId id="303" r:id="rId75"/>
    <p:sldId id="359" r:id="rId76"/>
    <p:sldId id="304" r:id="rId77"/>
    <p:sldId id="361" r:id="rId78"/>
    <p:sldId id="360" r:id="rId79"/>
    <p:sldId id="362" r:id="rId80"/>
    <p:sldId id="305" r:id="rId81"/>
    <p:sldId id="363" r:id="rId82"/>
    <p:sldId id="306" r:id="rId83"/>
    <p:sldId id="364" r:id="rId84"/>
    <p:sldId id="307" r:id="rId85"/>
    <p:sldId id="365" r:id="rId86"/>
    <p:sldId id="308" r:id="rId87"/>
    <p:sldId id="366" r:id="rId88"/>
    <p:sldId id="292" r:id="rId89"/>
    <p:sldId id="367" r:id="rId90"/>
    <p:sldId id="368" r:id="rId91"/>
    <p:sldId id="293" r:id="rId92"/>
    <p:sldId id="294" r:id="rId93"/>
    <p:sldId id="369" r:id="rId94"/>
    <p:sldId id="295" r:id="rId95"/>
    <p:sldId id="370" r:id="rId96"/>
    <p:sldId id="296" r:id="rId97"/>
    <p:sldId id="371" r:id="rId98"/>
    <p:sldId id="312" r:id="rId99"/>
    <p:sldId id="313" r:id="rId100"/>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85" autoAdjust="0"/>
    <p:restoredTop sz="94660"/>
  </p:normalViewPr>
  <p:slideViewPr>
    <p:cSldViewPr>
      <p:cViewPr varScale="1">
        <p:scale>
          <a:sx n="99" d="100"/>
          <a:sy n="99" d="100"/>
        </p:scale>
        <p:origin x="-2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3EF7DC1-5F87-4C7F-80F0-6347FE6ECE37}" type="datetimeFigureOut">
              <a:rPr lang="it-IT" smtClean="0"/>
              <a:t>27/09/2017</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FECCA73-5C9B-4AB2-881F-75A414ECB26E}" type="slidenum">
              <a:rPr lang="it-IT" smtClean="0"/>
              <a:t>‹N›</a:t>
            </a:fld>
            <a:endParaRPr lang="it-IT"/>
          </a:p>
        </p:txBody>
      </p:sp>
    </p:spTree>
    <p:extLst>
      <p:ext uri="{BB962C8B-B14F-4D97-AF65-F5344CB8AC3E}">
        <p14:creationId xmlns:p14="http://schemas.microsoft.com/office/powerpoint/2010/main" val="30043778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43"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smtClean="0"/>
          </a:p>
        </p:txBody>
      </p:sp>
      <p:sp>
        <p:nvSpPr>
          <p:cNvPr id="112644" name="Segnaposto numero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9A482876-EA6A-40C1-8261-23EEB590DF46}" type="slidenum">
              <a:rPr lang="it-IT" altLang="it-IT" smtClean="0">
                <a:latin typeface="Arial" charset="0"/>
              </a:rPr>
              <a:pPr eaLnBrk="1" hangingPunct="1">
                <a:spcBef>
                  <a:spcPct val="0"/>
                </a:spcBef>
              </a:pPr>
              <a:t>65</a:t>
            </a:fld>
            <a:endParaRPr lang="it-IT" altLang="it-IT"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smtClean="0"/>
              <a:t>Fare clic per modificare lo stile del titolo</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30" name="Date Placeholder 29"/>
          <p:cNvSpPr>
            <a:spLocks noGrp="1"/>
          </p:cNvSpPr>
          <p:nvPr>
            <p:ph type="dt" sz="half" idx="10"/>
          </p:nvPr>
        </p:nvSpPr>
        <p:spPr/>
        <p:txBody>
          <a:bodyPr/>
          <a:lstStyle/>
          <a:p>
            <a:fld id="{07FD663C-1AF1-495F-AF47-3D6BFA3B673B}" type="datetimeFigureOut">
              <a:rPr lang="it-IT" smtClean="0"/>
              <a:pPr/>
              <a:t>27/09/2017</a:t>
            </a:fld>
            <a:endParaRPr lang="it-IT"/>
          </a:p>
        </p:txBody>
      </p:sp>
      <p:sp>
        <p:nvSpPr>
          <p:cNvPr id="19" name="Footer Placeholder 18"/>
          <p:cNvSpPr>
            <a:spLocks noGrp="1"/>
          </p:cNvSpPr>
          <p:nvPr>
            <p:ph type="ftr" sz="quarter" idx="11"/>
          </p:nvPr>
        </p:nvSpPr>
        <p:spPr/>
        <p:txBody>
          <a:bodyPr/>
          <a:lstStyle/>
          <a:p>
            <a:endParaRPr lang="it-IT"/>
          </a:p>
        </p:txBody>
      </p:sp>
      <p:sp>
        <p:nvSpPr>
          <p:cNvPr id="27" name="Slide Number Placeholder 26"/>
          <p:cNvSpPr>
            <a:spLocks noGrp="1"/>
          </p:cNvSpPr>
          <p:nvPr>
            <p:ph type="sldNum" sz="quarter" idx="12"/>
          </p:nvPr>
        </p:nvSpPr>
        <p:spPr/>
        <p:txBody>
          <a:bodyPr/>
          <a:lstStyle/>
          <a:p>
            <a:fld id="{889952BB-84A6-44A3-8C90-C5CFE0987BA9}" type="slidenum">
              <a:rPr lang="it-IT" smtClean="0"/>
              <a:pPr/>
              <a:t>‹N›</a:t>
            </a:fld>
            <a:endParaRPr lang="it-IT"/>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it-IT" smtClean="0"/>
              <a:t>Fare clic per modificare lo stile del titolo</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Date Placeholder 3"/>
          <p:cNvSpPr>
            <a:spLocks noGrp="1"/>
          </p:cNvSpPr>
          <p:nvPr>
            <p:ph type="dt" sz="half" idx="10"/>
          </p:nvPr>
        </p:nvSpPr>
        <p:spPr/>
        <p:txBody>
          <a:bodyPr/>
          <a:lstStyle/>
          <a:p>
            <a:fld id="{07FD663C-1AF1-495F-AF47-3D6BFA3B673B}" type="datetimeFigureOut">
              <a:rPr lang="it-IT" smtClean="0"/>
              <a:pPr/>
              <a:t>27/09/2017</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889952BB-84A6-44A3-8C90-C5CFE0987BA9}"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it-IT" smtClean="0"/>
              <a:t>Fare clic per modificare lo stile del titolo</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Date Placeholder 3"/>
          <p:cNvSpPr>
            <a:spLocks noGrp="1"/>
          </p:cNvSpPr>
          <p:nvPr>
            <p:ph type="dt" sz="half" idx="10"/>
          </p:nvPr>
        </p:nvSpPr>
        <p:spPr/>
        <p:txBody>
          <a:bodyPr/>
          <a:lstStyle/>
          <a:p>
            <a:fld id="{07FD663C-1AF1-495F-AF47-3D6BFA3B673B}" type="datetimeFigureOut">
              <a:rPr lang="it-IT" smtClean="0"/>
              <a:pPr/>
              <a:t>27/09/2017</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889952BB-84A6-44A3-8C90-C5CFE0987BA9}"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it-IT" smtClean="0"/>
              <a:t>Fare clic per modificare lo stile del titolo</a:t>
            </a:r>
            <a:endParaRPr kumimoji="0" lang="en-US"/>
          </a:p>
        </p:txBody>
      </p:sp>
      <p:sp>
        <p:nvSpPr>
          <p:cNvPr id="3" name="Content Placeholder 2"/>
          <p:cNvSpPr>
            <a:spLocks noGrp="1"/>
          </p:cNvSpPr>
          <p:nvPr>
            <p:ph idx="1"/>
          </p:nvPr>
        </p:nvSpPr>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Date Placeholder 3"/>
          <p:cNvSpPr>
            <a:spLocks noGrp="1"/>
          </p:cNvSpPr>
          <p:nvPr>
            <p:ph type="dt" sz="half" idx="10"/>
          </p:nvPr>
        </p:nvSpPr>
        <p:spPr/>
        <p:txBody>
          <a:bodyPr/>
          <a:lstStyle/>
          <a:p>
            <a:fld id="{07FD663C-1AF1-495F-AF47-3D6BFA3B673B}" type="datetimeFigureOut">
              <a:rPr lang="it-IT" smtClean="0"/>
              <a:pPr/>
              <a:t>27/09/2017</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889952BB-84A6-44A3-8C90-C5CFE0987BA9}"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smtClean="0"/>
              <a:t>Fare clic per modificare lo stile del titolo</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
        <p:nvSpPr>
          <p:cNvPr id="4" name="Date Placeholder 3"/>
          <p:cNvSpPr>
            <a:spLocks noGrp="1"/>
          </p:cNvSpPr>
          <p:nvPr>
            <p:ph type="dt" sz="half" idx="10"/>
          </p:nvPr>
        </p:nvSpPr>
        <p:spPr/>
        <p:txBody>
          <a:bodyPr/>
          <a:lstStyle/>
          <a:p>
            <a:fld id="{07FD663C-1AF1-495F-AF47-3D6BFA3B673B}" type="datetimeFigureOut">
              <a:rPr lang="it-IT" smtClean="0"/>
              <a:pPr/>
              <a:t>27/09/2017</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889952BB-84A6-44A3-8C90-C5CFE0987BA9}" type="slidenum">
              <a:rPr lang="it-IT" smtClean="0"/>
              <a:pPr/>
              <a:t>‹N›</a:t>
            </a:fld>
            <a:endParaRPr lang="it-IT"/>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it-IT" smtClean="0"/>
              <a:t>Fare clic per modificare lo stile del titolo</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Date Placeholder 4"/>
          <p:cNvSpPr>
            <a:spLocks noGrp="1"/>
          </p:cNvSpPr>
          <p:nvPr>
            <p:ph type="dt" sz="half" idx="10"/>
          </p:nvPr>
        </p:nvSpPr>
        <p:spPr/>
        <p:txBody>
          <a:bodyPr/>
          <a:lstStyle/>
          <a:p>
            <a:fld id="{07FD663C-1AF1-495F-AF47-3D6BFA3B673B}" type="datetimeFigureOut">
              <a:rPr lang="it-IT" smtClean="0"/>
              <a:pPr/>
              <a:t>27/09/2017</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889952BB-84A6-44A3-8C90-C5CFE0987BA9}"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it-IT" smtClean="0"/>
              <a:t>Fare clic per modificare lo stile del titolo</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7" name="Date Placeholder 6"/>
          <p:cNvSpPr>
            <a:spLocks noGrp="1"/>
          </p:cNvSpPr>
          <p:nvPr>
            <p:ph type="dt" sz="half" idx="10"/>
          </p:nvPr>
        </p:nvSpPr>
        <p:spPr/>
        <p:txBody>
          <a:bodyPr/>
          <a:lstStyle/>
          <a:p>
            <a:fld id="{07FD663C-1AF1-495F-AF47-3D6BFA3B673B}" type="datetimeFigureOut">
              <a:rPr lang="it-IT" smtClean="0"/>
              <a:pPr/>
              <a:t>27/09/2017</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889952BB-84A6-44A3-8C90-C5CFE0987BA9}"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it-IT" smtClean="0"/>
              <a:t>Fare clic per modificare lo stile del titolo</a:t>
            </a:r>
            <a:endParaRPr kumimoji="0" lang="en-US"/>
          </a:p>
        </p:txBody>
      </p:sp>
      <p:sp>
        <p:nvSpPr>
          <p:cNvPr id="3" name="Date Placeholder 2"/>
          <p:cNvSpPr>
            <a:spLocks noGrp="1"/>
          </p:cNvSpPr>
          <p:nvPr>
            <p:ph type="dt" sz="half" idx="10"/>
          </p:nvPr>
        </p:nvSpPr>
        <p:spPr/>
        <p:txBody>
          <a:bodyPr/>
          <a:lstStyle/>
          <a:p>
            <a:fld id="{07FD663C-1AF1-495F-AF47-3D6BFA3B673B}" type="datetimeFigureOut">
              <a:rPr lang="it-IT" smtClean="0"/>
              <a:pPr/>
              <a:t>27/09/2017</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889952BB-84A6-44A3-8C90-C5CFE0987BA9}"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FD663C-1AF1-495F-AF47-3D6BFA3B673B}" type="datetimeFigureOut">
              <a:rPr lang="it-IT" smtClean="0"/>
              <a:pPr/>
              <a:t>27/09/2017</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889952BB-84A6-44A3-8C90-C5CFE0987BA9}"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it-IT" smtClean="0"/>
              <a:t>Fare clic per modificare lo stile del titolo</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it-IT" smtClean="0"/>
              <a:t>Fare clic per modificare stili del testo dello schema</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Date Placeholder 4"/>
          <p:cNvSpPr>
            <a:spLocks noGrp="1"/>
          </p:cNvSpPr>
          <p:nvPr>
            <p:ph type="dt" sz="half" idx="10"/>
          </p:nvPr>
        </p:nvSpPr>
        <p:spPr/>
        <p:txBody>
          <a:bodyPr/>
          <a:lstStyle/>
          <a:p>
            <a:fld id="{07FD663C-1AF1-495F-AF47-3D6BFA3B673B}" type="datetimeFigureOut">
              <a:rPr lang="it-IT" smtClean="0"/>
              <a:pPr/>
              <a:t>27/09/2017</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889952BB-84A6-44A3-8C90-C5CFE0987BA9}"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it-IT" smtClean="0"/>
              <a:t>Fare clic per modificare lo stile del titolo</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
        <p:nvSpPr>
          <p:cNvPr id="5" name="Date Placeholder 4"/>
          <p:cNvSpPr>
            <a:spLocks noGrp="1"/>
          </p:cNvSpPr>
          <p:nvPr>
            <p:ph type="dt" sz="half" idx="10"/>
          </p:nvPr>
        </p:nvSpPr>
        <p:spPr/>
        <p:txBody>
          <a:bodyPr/>
          <a:lstStyle/>
          <a:p>
            <a:fld id="{07FD663C-1AF1-495F-AF47-3D6BFA3B673B}" type="datetimeFigureOut">
              <a:rPr lang="it-IT" smtClean="0"/>
              <a:pPr/>
              <a:t>27/09/2017</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a:xfrm>
            <a:off x="8077200" y="6356350"/>
            <a:ext cx="609600" cy="365125"/>
          </a:xfrm>
        </p:spPr>
        <p:txBody>
          <a:bodyPr/>
          <a:lstStyle/>
          <a:p>
            <a:fld id="{889952BB-84A6-44A3-8C90-C5CFE0987BA9}" type="slidenum">
              <a:rPr lang="it-IT" smtClean="0"/>
              <a:pPr/>
              <a:t>‹N›</a:t>
            </a:fld>
            <a:endParaRPr lang="it-IT"/>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it-IT" smtClean="0"/>
              <a:t>Fare clic sull'icona per inserire un'immagine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it-IT" smtClean="0"/>
              <a:t>Fare clic per modificare lo stile del titolo</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7FD663C-1AF1-495F-AF47-3D6BFA3B673B}" type="datetimeFigureOut">
              <a:rPr lang="it-IT" smtClean="0"/>
              <a:pPr/>
              <a:t>27/09/2017</a:t>
            </a:fld>
            <a:endParaRPr lang="it-IT"/>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it-IT"/>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89952BB-84A6-44A3-8C90-C5CFE0987BA9}" type="slidenum">
              <a:rPr lang="it-IT" smtClean="0"/>
              <a:pPr/>
              <a:t>‹N›</a:t>
            </a:fld>
            <a:endParaRPr lang="it-IT"/>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 Id="rId4" Type="http://schemas.openxmlformats.org/officeDocument/2006/relationships/image" Target="../media/image8.jpg"/></Relationships>
</file>

<file path=ppt/slides/_rels/slide2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8.jp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9.jp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26.jpg"/><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image" Target="../media/image27.jpg"/><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image" Target="../media/image28.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image" Target="../media/image29.jpg"/><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image" Target="../media/image30.jpg"/><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image" Target="../media/image31.jpg"/><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image" Target="../media/image32.jpg"/><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image" Target="../media/image33.jpg"/><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image" Target="../media/image34.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image" Target="../media/image35.jpg"/><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image" Target="../media/image38.jpg"/><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image" Target="../media/image39.jpg"/><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image" Target="../media/image40.jpg"/><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pPr algn="ctr"/>
            <a:r>
              <a:rPr lang="it-IT" dirty="0" smtClean="0"/>
              <a:t>La disabilità e la persona disabile</a:t>
            </a:r>
            <a:endParaRPr lang="it-IT" dirty="0"/>
          </a:p>
        </p:txBody>
      </p:sp>
      <p:sp>
        <p:nvSpPr>
          <p:cNvPr id="3" name="Sottotitolo 2"/>
          <p:cNvSpPr>
            <a:spLocks noGrp="1"/>
          </p:cNvSpPr>
          <p:nvPr>
            <p:ph type="subTitle" idx="1"/>
          </p:nvPr>
        </p:nvSpPr>
        <p:spPr/>
        <p:txBody>
          <a:bodyPr>
            <a:normAutofit lnSpcReduction="10000"/>
          </a:bodyPr>
          <a:lstStyle/>
          <a:p>
            <a:pPr algn="r"/>
            <a:endParaRPr lang="it-IT" sz="1200" dirty="0" smtClean="0"/>
          </a:p>
          <a:p>
            <a:pPr algn="r"/>
            <a:endParaRPr lang="it-IT" sz="1200" dirty="0"/>
          </a:p>
          <a:p>
            <a:pPr algn="r"/>
            <a:endParaRPr lang="it-IT" sz="1200" dirty="0" smtClean="0"/>
          </a:p>
          <a:p>
            <a:pPr algn="r"/>
            <a:endParaRPr lang="it-IT" sz="1200" dirty="0"/>
          </a:p>
          <a:p>
            <a:pPr algn="r"/>
            <a:endParaRPr lang="it-IT" sz="1200" dirty="0" smtClean="0"/>
          </a:p>
          <a:p>
            <a:pPr algn="r"/>
            <a:endParaRPr lang="it-IT" sz="1200" dirty="0"/>
          </a:p>
          <a:p>
            <a:pPr algn="r"/>
            <a:r>
              <a:rPr lang="it-IT" sz="1200" dirty="0" smtClean="0">
                <a:solidFill>
                  <a:schemeClr val="bg1"/>
                </a:solidFill>
              </a:rPr>
              <a:t>Dr.ssa Ilaria Guidali</a:t>
            </a:r>
          </a:p>
          <a:p>
            <a:pPr algn="r"/>
            <a:r>
              <a:rPr lang="it-IT" sz="1200" dirty="0" smtClean="0">
                <a:solidFill>
                  <a:schemeClr val="bg1"/>
                </a:solidFill>
              </a:rPr>
              <a:t>Dr. Alberto Ronzani</a:t>
            </a:r>
            <a:endParaRPr lang="it-IT" sz="1200" dirty="0">
              <a:solidFill>
                <a:schemeClr val="bg1"/>
              </a:solidFill>
            </a:endParaRPr>
          </a:p>
        </p:txBody>
      </p:sp>
    </p:spTree>
    <p:extLst>
      <p:ext uri="{BB962C8B-B14F-4D97-AF65-F5344CB8AC3E}">
        <p14:creationId xmlns:p14="http://schemas.microsoft.com/office/powerpoint/2010/main" val="22495783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t>Cause genetiche</a:t>
            </a:r>
            <a:endParaRPr lang="it-IT" dirty="0"/>
          </a:p>
        </p:txBody>
      </p:sp>
      <p:sp>
        <p:nvSpPr>
          <p:cNvPr id="3" name="Segnaposto contenuto 2"/>
          <p:cNvSpPr>
            <a:spLocks noGrp="1"/>
          </p:cNvSpPr>
          <p:nvPr>
            <p:ph idx="1"/>
          </p:nvPr>
        </p:nvSpPr>
        <p:spPr/>
        <p:txBody>
          <a:bodyPr>
            <a:normAutofit/>
          </a:bodyPr>
          <a:lstStyle/>
          <a:p>
            <a:pPr algn="just"/>
            <a:r>
              <a:rPr lang="it-IT" sz="3600" dirty="0"/>
              <a:t>Si parla di cause genetiche, qualora siano presenti anomalie in un singolo gene oppure anomalie strutturali dei cromosomi</a:t>
            </a:r>
          </a:p>
        </p:txBody>
      </p:sp>
    </p:spTree>
    <p:extLst>
      <p:ext uri="{BB962C8B-B14F-4D97-AF65-F5344CB8AC3E}">
        <p14:creationId xmlns:p14="http://schemas.microsoft.com/office/powerpoint/2010/main" val="18478462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t>Cause non genetiche</a:t>
            </a:r>
            <a:endParaRPr lang="it-IT" dirty="0"/>
          </a:p>
        </p:txBody>
      </p:sp>
      <p:sp>
        <p:nvSpPr>
          <p:cNvPr id="3" name="Segnaposto contenuto 2"/>
          <p:cNvSpPr>
            <a:spLocks noGrp="1"/>
          </p:cNvSpPr>
          <p:nvPr>
            <p:ph idx="1"/>
          </p:nvPr>
        </p:nvSpPr>
        <p:spPr/>
        <p:txBody>
          <a:bodyPr/>
          <a:lstStyle/>
          <a:p>
            <a:pPr algn="just"/>
            <a:r>
              <a:rPr lang="it-IT" dirty="0"/>
              <a:t>Le cause non genetiche, invece, sono quelle che si determinano a livello biologico e possono originarsi in diversi momenti della vita di un individuo: possono determinarsi prima della nascita (si parla di cause </a:t>
            </a:r>
            <a:r>
              <a:rPr lang="it-IT" dirty="0" err="1"/>
              <a:t>pre</a:t>
            </a:r>
            <a:r>
              <a:rPr lang="it-IT" dirty="0"/>
              <a:t>-natali), durante il parto (prematurità ed asfissia), oppure per patologie sopravvenute dopo il parto (ad esempio encefaliti, meningiti o traumi cranici).</a:t>
            </a:r>
          </a:p>
          <a:p>
            <a:endParaRPr lang="it-IT" dirty="0"/>
          </a:p>
          <a:p>
            <a:endParaRPr lang="it-IT" dirty="0"/>
          </a:p>
        </p:txBody>
      </p:sp>
    </p:spTree>
    <p:extLst>
      <p:ext uri="{BB962C8B-B14F-4D97-AF65-F5344CB8AC3E}">
        <p14:creationId xmlns:p14="http://schemas.microsoft.com/office/powerpoint/2010/main" val="30496755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dirty="0" smtClean="0"/>
              <a:t>Gradi di disabilità intellettiva</a:t>
            </a:r>
            <a:endParaRPr lang="it-IT" dirty="0"/>
          </a:p>
        </p:txBody>
      </p:sp>
      <p:sp>
        <p:nvSpPr>
          <p:cNvPr id="3" name="Segnaposto contenuto 2"/>
          <p:cNvSpPr>
            <a:spLocks noGrp="1"/>
          </p:cNvSpPr>
          <p:nvPr>
            <p:ph idx="1"/>
          </p:nvPr>
        </p:nvSpPr>
        <p:spPr/>
        <p:txBody>
          <a:bodyPr>
            <a:normAutofit/>
          </a:bodyPr>
          <a:lstStyle/>
          <a:p>
            <a:pPr marL="0" indent="0" algn="just">
              <a:buNone/>
            </a:pPr>
            <a:r>
              <a:rPr lang="it-IT" sz="1600" dirty="0" smtClean="0"/>
              <a:t>     </a:t>
            </a:r>
            <a:r>
              <a:rPr lang="it-IT" sz="2800" dirty="0" smtClean="0"/>
              <a:t>Possono </a:t>
            </a:r>
            <a:r>
              <a:rPr lang="it-IT" sz="2800" dirty="0"/>
              <a:t>essere specificati 4 diversi gradi di ritardo </a:t>
            </a:r>
            <a:r>
              <a:rPr lang="it-IT" sz="2800" dirty="0" smtClean="0"/>
              <a:t>intellettivo:</a:t>
            </a:r>
            <a:endParaRPr lang="it-IT" sz="2800" dirty="0"/>
          </a:p>
          <a:p>
            <a:pPr lvl="0" algn="just"/>
            <a:r>
              <a:rPr lang="it-IT" sz="2800" b="1" dirty="0"/>
              <a:t>lieve</a:t>
            </a:r>
            <a:r>
              <a:rPr lang="it-IT" sz="2800" dirty="0"/>
              <a:t> (85% dei casi), QI da </a:t>
            </a:r>
            <a:r>
              <a:rPr lang="it-IT" sz="2800" dirty="0" smtClean="0"/>
              <a:t>70 </a:t>
            </a:r>
            <a:r>
              <a:rPr lang="it-IT" sz="2800" dirty="0"/>
              <a:t>a </a:t>
            </a:r>
            <a:r>
              <a:rPr lang="it-IT" sz="2800" dirty="0" smtClean="0"/>
              <a:t>50</a:t>
            </a:r>
            <a:endParaRPr lang="it-IT" sz="2800" dirty="0"/>
          </a:p>
          <a:p>
            <a:pPr lvl="0" algn="just"/>
            <a:r>
              <a:rPr lang="it-IT" sz="2800" b="1" dirty="0" smtClean="0"/>
              <a:t>medio</a:t>
            </a:r>
            <a:r>
              <a:rPr lang="it-IT" sz="2800" dirty="0" smtClean="0"/>
              <a:t> </a:t>
            </a:r>
            <a:r>
              <a:rPr lang="it-IT" sz="2800" dirty="0"/>
              <a:t>(10%), QI da </a:t>
            </a:r>
            <a:r>
              <a:rPr lang="it-IT" sz="2800" dirty="0" smtClean="0"/>
              <a:t>50 </a:t>
            </a:r>
            <a:r>
              <a:rPr lang="it-IT" sz="2800" dirty="0"/>
              <a:t>a </a:t>
            </a:r>
            <a:r>
              <a:rPr lang="it-IT" sz="2800" dirty="0" smtClean="0"/>
              <a:t>35</a:t>
            </a:r>
            <a:endParaRPr lang="it-IT" sz="2800" dirty="0"/>
          </a:p>
          <a:p>
            <a:pPr lvl="0" algn="just"/>
            <a:r>
              <a:rPr lang="it-IT" sz="2800" b="1" dirty="0"/>
              <a:t>grave</a:t>
            </a:r>
            <a:r>
              <a:rPr lang="it-IT" sz="2800" dirty="0"/>
              <a:t> (3-4%), QI </a:t>
            </a:r>
            <a:r>
              <a:rPr lang="it-IT" sz="2800" dirty="0" smtClean="0"/>
              <a:t>da 35 </a:t>
            </a:r>
            <a:r>
              <a:rPr lang="it-IT" sz="2800" dirty="0"/>
              <a:t>a </a:t>
            </a:r>
            <a:r>
              <a:rPr lang="it-IT" sz="2800" dirty="0" smtClean="0"/>
              <a:t>20</a:t>
            </a:r>
            <a:endParaRPr lang="it-IT" sz="2800" dirty="0"/>
          </a:p>
          <a:p>
            <a:pPr lvl="0" algn="just"/>
            <a:r>
              <a:rPr lang="it-IT" sz="2800" b="1" dirty="0"/>
              <a:t>gravissimo</a:t>
            </a:r>
            <a:r>
              <a:rPr lang="it-IT" sz="2800" dirty="0"/>
              <a:t> (1-2%), QI </a:t>
            </a:r>
            <a:r>
              <a:rPr lang="it-IT" sz="2800" dirty="0" smtClean="0"/>
              <a:t>inferiore a 20</a:t>
            </a:r>
            <a:endParaRPr lang="it-IT" sz="2800" dirty="0"/>
          </a:p>
          <a:p>
            <a:pPr marL="0" indent="0">
              <a:buNone/>
            </a:pPr>
            <a:endParaRPr lang="it-IT" sz="1600" dirty="0" smtClean="0"/>
          </a:p>
        </p:txBody>
      </p:sp>
    </p:spTree>
    <p:extLst>
      <p:ext uri="{BB962C8B-B14F-4D97-AF65-F5344CB8AC3E}">
        <p14:creationId xmlns:p14="http://schemas.microsoft.com/office/powerpoint/2010/main" val="28621934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b="1" dirty="0" smtClean="0"/>
              <a:t/>
            </a:r>
            <a:br>
              <a:rPr lang="it-IT" b="1" dirty="0" smtClean="0"/>
            </a:br>
            <a:r>
              <a:rPr lang="it-IT" b="1" dirty="0" smtClean="0"/>
              <a:t/>
            </a:r>
            <a:br>
              <a:rPr lang="it-IT" b="1" dirty="0" smtClean="0"/>
            </a:br>
            <a:r>
              <a:rPr lang="it-IT" b="1" dirty="0"/>
              <a:t/>
            </a:r>
            <a:br>
              <a:rPr lang="it-IT" b="1" dirty="0"/>
            </a:br>
            <a:r>
              <a:rPr lang="it-IT" b="1" dirty="0" smtClean="0"/>
              <a:t>Ritardo </a:t>
            </a:r>
            <a:r>
              <a:rPr lang="it-IT" b="1" dirty="0"/>
              <a:t>lieve</a:t>
            </a:r>
            <a:r>
              <a:rPr lang="it-IT" dirty="0"/>
              <a:t/>
            </a:r>
            <a:br>
              <a:rPr lang="it-IT" dirty="0"/>
            </a:br>
            <a:endParaRPr lang="it-IT" dirty="0"/>
          </a:p>
        </p:txBody>
      </p:sp>
      <p:sp>
        <p:nvSpPr>
          <p:cNvPr id="3" name="Segnaposto contenuto 2"/>
          <p:cNvSpPr>
            <a:spLocks noGrp="1"/>
          </p:cNvSpPr>
          <p:nvPr>
            <p:ph idx="1"/>
          </p:nvPr>
        </p:nvSpPr>
        <p:spPr>
          <a:xfrm>
            <a:off x="1463040" y="1772816"/>
            <a:ext cx="6196405" cy="3950253"/>
          </a:xfrm>
        </p:spPr>
        <p:txBody>
          <a:bodyPr>
            <a:noAutofit/>
          </a:bodyPr>
          <a:lstStyle/>
          <a:p>
            <a:pPr algn="just"/>
            <a:r>
              <a:rPr lang="it-IT" sz="2800" dirty="0"/>
              <a:t>Il ritardo lieve è difficilmente evidenziabile nei primi anni di vita, questo perché nei bambini così piccoli le difficoltà motorie, prassiche e linguistiche non sono molto </a:t>
            </a:r>
            <a:r>
              <a:rPr lang="it-IT" sz="2800" dirty="0" smtClean="0"/>
              <a:t>visibili, </a:t>
            </a:r>
            <a:r>
              <a:rPr lang="it-IT" sz="2800" dirty="0"/>
              <a:t>inoltre la compromissione in queste aree è lieve e non facilmente distinguibile dalle capacità dei bambini senza ritardo fino ad una età più </a:t>
            </a:r>
            <a:r>
              <a:rPr lang="it-IT" sz="2800" dirty="0" smtClean="0"/>
              <a:t>avanzata. </a:t>
            </a:r>
            <a:endParaRPr lang="it-IT" sz="2800" dirty="0"/>
          </a:p>
        </p:txBody>
      </p:sp>
    </p:spTree>
    <p:extLst>
      <p:ext uri="{BB962C8B-B14F-4D97-AF65-F5344CB8AC3E}">
        <p14:creationId xmlns:p14="http://schemas.microsoft.com/office/powerpoint/2010/main" val="1410568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t>Ritardo lieve</a:t>
            </a:r>
            <a:endParaRPr lang="it-IT" dirty="0"/>
          </a:p>
        </p:txBody>
      </p:sp>
      <p:sp>
        <p:nvSpPr>
          <p:cNvPr id="3" name="Segnaposto contenuto 2"/>
          <p:cNvSpPr>
            <a:spLocks noGrp="1"/>
          </p:cNvSpPr>
          <p:nvPr>
            <p:ph idx="1"/>
          </p:nvPr>
        </p:nvSpPr>
        <p:spPr/>
        <p:txBody>
          <a:bodyPr/>
          <a:lstStyle/>
          <a:p>
            <a:pPr algn="just"/>
            <a:r>
              <a:rPr lang="it-IT" dirty="0"/>
              <a:t>Possono conseguire un'autonomia sociale e lavorativa adeguata per un livello minimo di autosostentamento, ma ugualmente necessiteranno di supporto.</a:t>
            </a:r>
          </a:p>
          <a:p>
            <a:endParaRPr lang="it-IT" dirty="0"/>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72489" y="3789040"/>
            <a:ext cx="2857500" cy="1600200"/>
          </a:xfrm>
          <a:prstGeom prst="rect">
            <a:avLst/>
          </a:prstGeom>
        </p:spPr>
      </p:pic>
    </p:spTree>
    <p:extLst>
      <p:ext uri="{BB962C8B-B14F-4D97-AF65-F5344CB8AC3E}">
        <p14:creationId xmlns:p14="http://schemas.microsoft.com/office/powerpoint/2010/main" val="42866806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b="1" dirty="0" smtClean="0"/>
              <a:t/>
            </a:r>
            <a:br>
              <a:rPr lang="it-IT" b="1" dirty="0" smtClean="0"/>
            </a:br>
            <a:r>
              <a:rPr lang="it-IT" b="1" dirty="0" smtClean="0"/>
              <a:t>Ritardo medio</a:t>
            </a:r>
            <a:r>
              <a:rPr lang="it-IT" dirty="0"/>
              <a:t/>
            </a:r>
            <a:br>
              <a:rPr lang="it-IT" dirty="0"/>
            </a:br>
            <a:endParaRPr lang="it-IT" dirty="0"/>
          </a:p>
        </p:txBody>
      </p:sp>
      <p:sp>
        <p:nvSpPr>
          <p:cNvPr id="3" name="Segnaposto contenuto 2"/>
          <p:cNvSpPr>
            <a:spLocks noGrp="1"/>
          </p:cNvSpPr>
          <p:nvPr>
            <p:ph idx="1"/>
          </p:nvPr>
        </p:nvSpPr>
        <p:spPr>
          <a:xfrm>
            <a:off x="1463040" y="1700808"/>
            <a:ext cx="6196405" cy="4022261"/>
          </a:xfrm>
        </p:spPr>
        <p:txBody>
          <a:bodyPr>
            <a:noAutofit/>
          </a:bodyPr>
          <a:lstStyle/>
          <a:p>
            <a:r>
              <a:rPr lang="it-IT" sz="2800" dirty="0"/>
              <a:t>Gli individui affetti da tale patologia, anche da adulti, difficilmente oltrepassano un'età mentale di 5-7 </a:t>
            </a:r>
            <a:r>
              <a:rPr lang="it-IT" sz="2800" dirty="0" smtClean="0"/>
              <a:t>anni. </a:t>
            </a:r>
          </a:p>
          <a:p>
            <a:r>
              <a:rPr lang="it-IT" sz="2800" dirty="0" smtClean="0"/>
              <a:t>Presentano </a:t>
            </a:r>
            <a:r>
              <a:rPr lang="it-IT" sz="2800" dirty="0"/>
              <a:t>discrete capacità comunicative e con supervisione possono provvedere alla cura della propria persona e allo svolgimento di lavori semplici. </a:t>
            </a:r>
            <a:endParaRPr lang="it-IT" sz="2800" dirty="0" smtClean="0"/>
          </a:p>
        </p:txBody>
      </p:sp>
    </p:spTree>
    <p:extLst>
      <p:ext uri="{BB962C8B-B14F-4D97-AF65-F5344CB8AC3E}">
        <p14:creationId xmlns:p14="http://schemas.microsoft.com/office/powerpoint/2010/main" val="107873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t>Ritardo medio</a:t>
            </a:r>
            <a:endParaRPr lang="it-IT" dirty="0"/>
          </a:p>
        </p:txBody>
      </p:sp>
      <p:sp>
        <p:nvSpPr>
          <p:cNvPr id="3" name="Segnaposto contenuto 2"/>
          <p:cNvSpPr>
            <a:spLocks noGrp="1"/>
          </p:cNvSpPr>
          <p:nvPr>
            <p:ph idx="1"/>
          </p:nvPr>
        </p:nvSpPr>
        <p:spPr/>
        <p:txBody>
          <a:bodyPr/>
          <a:lstStyle/>
          <a:p>
            <a:pPr algn="just"/>
            <a:r>
              <a:rPr lang="it-IT" dirty="0" smtClean="0"/>
              <a:t>I soggetti hanno </a:t>
            </a:r>
            <a:r>
              <a:rPr lang="it-IT" dirty="0"/>
              <a:t>relativa autonomia nei luoghi familiari e possono discretamente adattarsi alla vita nel contesto sociale, imparando magari a spostarsi senza aiuto impiegando mezzi pubblici (ma solo se precedentemente abituati). </a:t>
            </a:r>
          </a:p>
          <a:p>
            <a:pPr marL="0" indent="0">
              <a:buNone/>
            </a:pPr>
            <a:endParaRPr lang="it-IT" dirty="0"/>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36096" y="4077072"/>
            <a:ext cx="2476500" cy="1847850"/>
          </a:xfrm>
          <a:prstGeom prst="rect">
            <a:avLst/>
          </a:prstGeom>
        </p:spPr>
      </p:pic>
    </p:spTree>
    <p:extLst>
      <p:ext uri="{BB962C8B-B14F-4D97-AF65-F5344CB8AC3E}">
        <p14:creationId xmlns:p14="http://schemas.microsoft.com/office/powerpoint/2010/main" val="236150243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t>Ritardo medio</a:t>
            </a:r>
            <a:endParaRPr lang="it-IT" dirty="0"/>
          </a:p>
        </p:txBody>
      </p:sp>
      <p:sp>
        <p:nvSpPr>
          <p:cNvPr id="3" name="Segnaposto contenuto 2"/>
          <p:cNvSpPr>
            <a:spLocks noGrp="1"/>
          </p:cNvSpPr>
          <p:nvPr>
            <p:ph idx="1"/>
          </p:nvPr>
        </p:nvSpPr>
        <p:spPr>
          <a:xfrm>
            <a:off x="1463040" y="1844824"/>
            <a:ext cx="6196405" cy="3878245"/>
          </a:xfrm>
        </p:spPr>
        <p:txBody>
          <a:bodyPr/>
          <a:lstStyle/>
          <a:p>
            <a:pPr algn="just"/>
            <a:r>
              <a:rPr lang="it-IT" dirty="0"/>
              <a:t>A scuola, inoltre, viene evidenziato lo sviluppo disarmonico delle discipline (possono, per esempio, acquisire maggiori competenze in campo matematico che in quello linguistico). Di fatto, anche nel calcolo in genere riescono a contare ma difficilmente a compiere operazioni. </a:t>
            </a:r>
          </a:p>
          <a:p>
            <a:endParaRPr lang="it-IT" dirty="0"/>
          </a:p>
          <a:p>
            <a:endParaRPr lang="it-IT" dirty="0"/>
          </a:p>
        </p:txBody>
      </p:sp>
    </p:spTree>
    <p:extLst>
      <p:ext uri="{BB962C8B-B14F-4D97-AF65-F5344CB8AC3E}">
        <p14:creationId xmlns:p14="http://schemas.microsoft.com/office/powerpoint/2010/main" val="7385848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t>Ritardo medio</a:t>
            </a:r>
            <a:endParaRPr lang="it-IT" dirty="0"/>
          </a:p>
        </p:txBody>
      </p:sp>
      <p:sp>
        <p:nvSpPr>
          <p:cNvPr id="3" name="Segnaposto contenuto 2"/>
          <p:cNvSpPr>
            <a:spLocks noGrp="1"/>
          </p:cNvSpPr>
          <p:nvPr>
            <p:ph idx="1"/>
          </p:nvPr>
        </p:nvSpPr>
        <p:spPr/>
        <p:txBody>
          <a:bodyPr>
            <a:normAutofit/>
          </a:bodyPr>
          <a:lstStyle/>
          <a:p>
            <a:pPr algn="just"/>
            <a:r>
              <a:rPr lang="it-IT" dirty="0"/>
              <a:t>Mentre a livello sociale i bambini con ritardo medio tendono a sentirsi isolati rispetto ai loro compagni poiché riescono ad acquisire una certa consapevolezza della loro condizione. </a:t>
            </a:r>
            <a:endParaRPr lang="it-IT" dirty="0" smtClean="0"/>
          </a:p>
          <a:p>
            <a:pPr algn="just"/>
            <a:r>
              <a:rPr lang="it-IT" dirty="0" smtClean="0"/>
              <a:t>La </a:t>
            </a:r>
            <a:r>
              <a:rPr lang="it-IT" dirty="0"/>
              <a:t>Sindrome di Down e la Sindrome di Turner (anche la sclerosi tuberosa, così come i casi lievi della Sindrome di </a:t>
            </a:r>
            <a:r>
              <a:rPr lang="it-IT" dirty="0" err="1"/>
              <a:t>Rett</a:t>
            </a:r>
            <a:r>
              <a:rPr lang="it-IT" dirty="0"/>
              <a:t>) sono due cause piuttosto frequenti di ritardo mentale </a:t>
            </a:r>
            <a:r>
              <a:rPr lang="it-IT" dirty="0" smtClean="0"/>
              <a:t>medio.</a:t>
            </a:r>
            <a:endParaRPr lang="it-IT" dirty="0"/>
          </a:p>
        </p:txBody>
      </p:sp>
    </p:spTree>
    <p:extLst>
      <p:ext uri="{BB962C8B-B14F-4D97-AF65-F5344CB8AC3E}">
        <p14:creationId xmlns:p14="http://schemas.microsoft.com/office/powerpoint/2010/main" val="240379505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b="1" dirty="0" smtClean="0"/>
              <a:t/>
            </a:r>
            <a:br>
              <a:rPr lang="it-IT" b="1" dirty="0" smtClean="0"/>
            </a:br>
            <a:r>
              <a:rPr lang="it-IT" b="1" dirty="0" smtClean="0"/>
              <a:t>Ritardo grave</a:t>
            </a:r>
            <a:r>
              <a:rPr lang="it-IT" dirty="0"/>
              <a:t/>
            </a:r>
            <a:br>
              <a:rPr lang="it-IT" dirty="0"/>
            </a:br>
            <a:endParaRPr lang="it-IT" dirty="0"/>
          </a:p>
        </p:txBody>
      </p:sp>
      <p:sp>
        <p:nvSpPr>
          <p:cNvPr id="3" name="Segnaposto contenuto 2"/>
          <p:cNvSpPr>
            <a:spLocks noGrp="1"/>
          </p:cNvSpPr>
          <p:nvPr>
            <p:ph idx="1"/>
          </p:nvPr>
        </p:nvSpPr>
        <p:spPr>
          <a:xfrm>
            <a:off x="867087" y="1700808"/>
            <a:ext cx="4752528" cy="3950253"/>
          </a:xfrm>
        </p:spPr>
        <p:txBody>
          <a:bodyPr>
            <a:normAutofit lnSpcReduction="10000"/>
          </a:bodyPr>
          <a:lstStyle/>
          <a:p>
            <a:pPr algn="just"/>
            <a:r>
              <a:rPr lang="it-IT" sz="1800" dirty="0"/>
              <a:t>L'età mentale dell'individuo, in genere, si ferma ai 2-3 anni. Lo sviluppo </a:t>
            </a:r>
            <a:r>
              <a:rPr lang="it-IT" sz="1800" dirty="0" err="1"/>
              <a:t>psico</a:t>
            </a:r>
            <a:r>
              <a:rPr lang="it-IT" sz="1800" dirty="0"/>
              <a:t>-motorio è acquisito con notevole ritardo e solitamente imparano a camminare verso o in seguito ai 24 mesi presentando anche durante la crescita </a:t>
            </a:r>
            <a:r>
              <a:rPr lang="it-IT" sz="1800" dirty="0" smtClean="0"/>
              <a:t>goffaggine </a:t>
            </a:r>
            <a:r>
              <a:rPr lang="it-IT" sz="1800" dirty="0"/>
              <a:t>motoria. Quindi, anche da adulti hanno difficoltà ad eseguire delle prestazioni </a:t>
            </a:r>
            <a:r>
              <a:rPr lang="it-IT" sz="1800" dirty="0" smtClean="0"/>
              <a:t>motorie. </a:t>
            </a:r>
          </a:p>
          <a:p>
            <a:pPr algn="just"/>
            <a:r>
              <a:rPr lang="it-IT" sz="1800" dirty="0" smtClean="0"/>
              <a:t>I </a:t>
            </a:r>
            <a:r>
              <a:rPr lang="it-IT" sz="1800" dirty="0"/>
              <a:t>livelli del linguaggio sono minimi o assenti, per lo più presenta </a:t>
            </a:r>
            <a:r>
              <a:rPr lang="it-IT" sz="1800" dirty="0" smtClean="0"/>
              <a:t>l‘olofrase </a:t>
            </a:r>
            <a:r>
              <a:rPr lang="it-IT" sz="1800" dirty="0"/>
              <a:t>tipica del periodo </a:t>
            </a:r>
            <a:r>
              <a:rPr lang="it-IT" sz="1800" dirty="0" err="1"/>
              <a:t>sensomotorio</a:t>
            </a:r>
            <a:r>
              <a:rPr lang="it-IT" sz="1800" dirty="0"/>
              <a:t> ma durante il periodo scolastico possono imparare a parlare e ad acquisire capacità per riconoscere parole semplici </a:t>
            </a:r>
            <a:r>
              <a:rPr lang="it-IT" sz="1800" dirty="0" smtClean="0"/>
              <a:t>legate ai bisogni </a:t>
            </a:r>
            <a:r>
              <a:rPr lang="it-IT" sz="1800" dirty="0"/>
              <a:t>primari. </a:t>
            </a:r>
            <a:endParaRPr lang="it-IT" sz="1800" dirty="0" smtClean="0"/>
          </a:p>
          <a:p>
            <a:endParaRPr lang="it-IT" sz="1600" dirty="0"/>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40152" y="2647855"/>
            <a:ext cx="2619375" cy="1752600"/>
          </a:xfrm>
          <a:prstGeom prst="rect">
            <a:avLst/>
          </a:prstGeom>
        </p:spPr>
      </p:pic>
    </p:spTree>
    <p:extLst>
      <p:ext uri="{BB962C8B-B14F-4D97-AF65-F5344CB8AC3E}">
        <p14:creationId xmlns:p14="http://schemas.microsoft.com/office/powerpoint/2010/main" val="18031647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4000" dirty="0" smtClean="0"/>
              <a:t>Disabilità: una definizione</a:t>
            </a:r>
            <a:endParaRPr lang="it-IT" sz="4000" dirty="0"/>
          </a:p>
        </p:txBody>
      </p:sp>
      <p:sp>
        <p:nvSpPr>
          <p:cNvPr id="3" name="Segnaposto contenuto 2"/>
          <p:cNvSpPr>
            <a:spLocks noGrp="1"/>
          </p:cNvSpPr>
          <p:nvPr>
            <p:ph idx="1"/>
          </p:nvPr>
        </p:nvSpPr>
        <p:spPr>
          <a:xfrm>
            <a:off x="1115616" y="1916832"/>
            <a:ext cx="6840760" cy="3806237"/>
          </a:xfrm>
        </p:spPr>
        <p:txBody>
          <a:bodyPr>
            <a:noAutofit/>
          </a:bodyPr>
          <a:lstStyle/>
          <a:p>
            <a:pPr algn="just"/>
            <a:r>
              <a:rPr lang="it-IT" sz="2800" dirty="0"/>
              <a:t>La </a:t>
            </a:r>
            <a:r>
              <a:rPr lang="it-IT" sz="2800" b="1" dirty="0"/>
              <a:t>disabilità</a:t>
            </a:r>
            <a:r>
              <a:rPr lang="it-IT" sz="2800" dirty="0"/>
              <a:t> è la condizione di chi, in seguito a una o più menomazioni, ha una ridotta capacità d'interazione con l'ambiente sociale rispetto a ciò che è considerata la norma, pertanto è meno autonomo nello svolgere le attività quotidiane e spesso in condizioni di svantaggio nel partecipare alla vita sociale</a:t>
            </a:r>
            <a:r>
              <a:rPr lang="it-IT" sz="2800" dirty="0" smtClean="0"/>
              <a:t>.</a:t>
            </a:r>
          </a:p>
        </p:txBody>
      </p:sp>
    </p:spTree>
    <p:extLst>
      <p:ext uri="{BB962C8B-B14F-4D97-AF65-F5344CB8AC3E}">
        <p14:creationId xmlns:p14="http://schemas.microsoft.com/office/powerpoint/2010/main" val="209975561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t>Ritardo grave</a:t>
            </a:r>
            <a:endParaRPr lang="it-IT" dirty="0"/>
          </a:p>
        </p:txBody>
      </p:sp>
      <p:sp>
        <p:nvSpPr>
          <p:cNvPr id="3" name="Segnaposto contenuto 2"/>
          <p:cNvSpPr>
            <a:spLocks noGrp="1"/>
          </p:cNvSpPr>
          <p:nvPr>
            <p:ph idx="1"/>
          </p:nvPr>
        </p:nvSpPr>
        <p:spPr/>
        <p:txBody>
          <a:bodyPr>
            <a:normAutofit lnSpcReduction="10000"/>
          </a:bodyPr>
          <a:lstStyle/>
          <a:p>
            <a:pPr algn="just"/>
            <a:r>
              <a:rPr lang="it-IT" dirty="0"/>
              <a:t>Se opportunamente supportato, l'individuo può acquisire una competenza basilare della cura di sé e le capacità di svolgere attività lavorative molto semplici in ambienti protetti e in presenza di personale specializzato. </a:t>
            </a:r>
          </a:p>
          <a:p>
            <a:pPr algn="just"/>
            <a:r>
              <a:rPr lang="it-IT" dirty="0"/>
              <a:t>Il beneficio scolastico è limitato all'insegnamento di materie prescolastiche. Sentendosi incapace di far fronte agli eventi, il soggetto può soffrire di alcune forme di frustrazione. I casi gravi di autismo e la maggior parte dei malati di Sindrome di </a:t>
            </a:r>
            <a:r>
              <a:rPr lang="it-IT" dirty="0" err="1"/>
              <a:t>Rett</a:t>
            </a:r>
            <a:r>
              <a:rPr lang="it-IT" dirty="0"/>
              <a:t> sono cause non rare alla base di un ritardo mentale grave.</a:t>
            </a:r>
          </a:p>
        </p:txBody>
      </p:sp>
    </p:spTree>
    <p:extLst>
      <p:ext uri="{BB962C8B-B14F-4D97-AF65-F5344CB8AC3E}">
        <p14:creationId xmlns:p14="http://schemas.microsoft.com/office/powerpoint/2010/main" val="368030288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b="1" dirty="0" smtClean="0"/>
              <a:t/>
            </a:r>
            <a:br>
              <a:rPr lang="it-IT" b="1" dirty="0" smtClean="0"/>
            </a:br>
            <a:r>
              <a:rPr lang="it-IT" b="1" dirty="0" smtClean="0"/>
              <a:t>Ritardo gravissimo</a:t>
            </a:r>
            <a:r>
              <a:rPr lang="it-IT" dirty="0"/>
              <a:t/>
            </a:r>
            <a:br>
              <a:rPr lang="it-IT" dirty="0"/>
            </a:br>
            <a:endParaRPr lang="it-IT" dirty="0"/>
          </a:p>
        </p:txBody>
      </p:sp>
      <p:sp>
        <p:nvSpPr>
          <p:cNvPr id="3" name="Segnaposto contenuto 2"/>
          <p:cNvSpPr>
            <a:spLocks noGrp="1"/>
          </p:cNvSpPr>
          <p:nvPr>
            <p:ph idx="1"/>
          </p:nvPr>
        </p:nvSpPr>
        <p:spPr>
          <a:xfrm>
            <a:off x="1463040" y="1844824"/>
            <a:ext cx="6196405" cy="3878245"/>
          </a:xfrm>
        </p:spPr>
        <p:txBody>
          <a:bodyPr>
            <a:normAutofit fontScale="92500" lnSpcReduction="10000"/>
          </a:bodyPr>
          <a:lstStyle/>
          <a:p>
            <a:endParaRPr lang="it-IT" sz="1600" dirty="0" smtClean="0"/>
          </a:p>
          <a:p>
            <a:pPr algn="just"/>
            <a:r>
              <a:rPr lang="it-IT" dirty="0" smtClean="0"/>
              <a:t>Il </a:t>
            </a:r>
            <a:r>
              <a:rPr lang="it-IT" dirty="0"/>
              <a:t>soggetto presenta una età mentale inferiore ai 2 </a:t>
            </a:r>
            <a:r>
              <a:rPr lang="it-IT" dirty="0" smtClean="0"/>
              <a:t>anni </a:t>
            </a:r>
            <a:r>
              <a:rPr lang="it-IT" dirty="0"/>
              <a:t>e non è in grado di svolgere le principali funzioni della vita quotidiana. La vita di relazione è per lo più ridotta. Linguaggio per lo più assente o fortemente compromesso con non più di 10/20 parole comprensibili con difficoltà. La necessità di sostegno è pervasiva, occupa tutta la durata della vita e deve essere continua.</a:t>
            </a:r>
          </a:p>
          <a:p>
            <a:pPr marL="0" indent="0" algn="just">
              <a:buNone/>
            </a:pPr>
            <a:endParaRPr lang="it-IT" dirty="0"/>
          </a:p>
        </p:txBody>
      </p:sp>
    </p:spTree>
    <p:extLst>
      <p:ext uri="{BB962C8B-B14F-4D97-AF65-F5344CB8AC3E}">
        <p14:creationId xmlns:p14="http://schemas.microsoft.com/office/powerpoint/2010/main" val="209288309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Da ricordare…				</a:t>
            </a:r>
            <a:endParaRPr lang="it-IT" dirty="0"/>
          </a:p>
        </p:txBody>
      </p:sp>
      <p:sp>
        <p:nvSpPr>
          <p:cNvPr id="3" name="Segnaposto contenuto 2"/>
          <p:cNvSpPr>
            <a:spLocks noGrp="1"/>
          </p:cNvSpPr>
          <p:nvPr>
            <p:ph idx="1"/>
          </p:nvPr>
        </p:nvSpPr>
        <p:spPr/>
        <p:txBody>
          <a:bodyPr>
            <a:normAutofit/>
          </a:bodyPr>
          <a:lstStyle/>
          <a:p>
            <a:pPr algn="just"/>
            <a:endParaRPr lang="it-IT" dirty="0" smtClean="0"/>
          </a:p>
          <a:p>
            <a:pPr algn="just"/>
            <a:r>
              <a:rPr lang="it-IT" dirty="0" smtClean="0"/>
              <a:t>La </a:t>
            </a:r>
            <a:r>
              <a:rPr lang="it-IT" dirty="0"/>
              <a:t>disabilità intellettiva si associa frequentemente a malattie psichiatriche, la cui incidenza è superiore di tre-quattro volte rispetto al resto della popolazione. Ogni patologia psichiatrica può quindi sovrapporsi al ritardo mentale ed anzi il ritardo mentale stesso è uno dei più importanti fattori di vulnerabilità psichiatrica. </a:t>
            </a:r>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96136" y="637802"/>
            <a:ext cx="1719635" cy="1719635"/>
          </a:xfrm>
          <a:prstGeom prst="rect">
            <a:avLst/>
          </a:prstGeom>
        </p:spPr>
      </p:pic>
    </p:spTree>
    <p:extLst>
      <p:ext uri="{BB962C8B-B14F-4D97-AF65-F5344CB8AC3E}">
        <p14:creationId xmlns:p14="http://schemas.microsoft.com/office/powerpoint/2010/main" val="84216010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259632" y="764704"/>
            <a:ext cx="6399813" cy="4958365"/>
          </a:xfrm>
        </p:spPr>
        <p:txBody>
          <a:bodyPr>
            <a:normAutofit/>
          </a:bodyPr>
          <a:lstStyle/>
          <a:p>
            <a:pPr algn="just"/>
            <a:r>
              <a:rPr lang="it-IT" dirty="0"/>
              <a:t>I disturbi psichici più frequenti sono le psicosi, la depressione, i disturbi della condotta, i disturbi d'ansia e il disturbo da deficit di attenzione e iperattività.</a:t>
            </a:r>
          </a:p>
          <a:p>
            <a:pPr algn="just"/>
            <a:endParaRPr lang="it-IT" dirty="0" smtClean="0"/>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1600" y="2871985"/>
            <a:ext cx="2571750" cy="1781175"/>
          </a:xfrm>
          <a:prstGeom prst="rect">
            <a:avLst/>
          </a:prstGeom>
        </p:spPr>
      </p:pic>
      <p:pic>
        <p:nvPicPr>
          <p:cNvPr id="5" name="Immagin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47864" y="4637519"/>
            <a:ext cx="2419350" cy="1895475"/>
          </a:xfrm>
          <a:prstGeom prst="rect">
            <a:avLst/>
          </a:prstGeom>
        </p:spPr>
      </p:pic>
      <p:pic>
        <p:nvPicPr>
          <p:cNvPr id="6" name="Immagin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80112" y="2871985"/>
            <a:ext cx="2619375" cy="1743075"/>
          </a:xfrm>
          <a:prstGeom prst="rect">
            <a:avLst/>
          </a:prstGeom>
        </p:spPr>
      </p:pic>
    </p:spTree>
    <p:extLst>
      <p:ext uri="{BB962C8B-B14F-4D97-AF65-F5344CB8AC3E}">
        <p14:creationId xmlns:p14="http://schemas.microsoft.com/office/powerpoint/2010/main" val="298042908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971600" y="836712"/>
            <a:ext cx="6687845" cy="4886357"/>
          </a:xfrm>
        </p:spPr>
        <p:txBody>
          <a:bodyPr>
            <a:normAutofit/>
          </a:bodyPr>
          <a:lstStyle/>
          <a:p>
            <a:pPr algn="just"/>
            <a:r>
              <a:rPr lang="it-IT" dirty="0"/>
              <a:t>Inoltre, si può parlare di ritardo mentale con gravità non specificata quando c'è un forte motivo di supporre ritardo mentale, ma non si ha modo di valutare l‘ intelligenza del soggetto attraverso test standardizzati (ad esempio in soggetti troppo compromessi o non </a:t>
            </a:r>
            <a:r>
              <a:rPr lang="it-IT" dirty="0" smtClean="0"/>
              <a:t>collaborativi). </a:t>
            </a:r>
          </a:p>
          <a:p>
            <a:pPr marL="0" indent="0" algn="just">
              <a:buNone/>
            </a:pPr>
            <a:endParaRPr lang="it-IT" dirty="0"/>
          </a:p>
          <a:p>
            <a:endParaRPr lang="it-IT" dirty="0"/>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91880" y="4005064"/>
            <a:ext cx="2362200" cy="1943100"/>
          </a:xfrm>
          <a:prstGeom prst="rect">
            <a:avLst/>
          </a:prstGeom>
        </p:spPr>
      </p:pic>
    </p:spTree>
    <p:extLst>
      <p:ext uri="{BB962C8B-B14F-4D97-AF65-F5344CB8AC3E}">
        <p14:creationId xmlns:p14="http://schemas.microsoft.com/office/powerpoint/2010/main" val="187703981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99592" y="908720"/>
            <a:ext cx="7128792" cy="4742341"/>
          </a:xfrm>
        </p:spPr>
        <p:txBody>
          <a:bodyPr>
            <a:normAutofit/>
          </a:bodyPr>
          <a:lstStyle/>
          <a:p>
            <a:pPr algn="just"/>
            <a:r>
              <a:rPr lang="it-IT" dirty="0"/>
              <a:t>Il periodo iniziale in cui si nota il problema è quello dell'inserimento nella frequenza scolastica, quando possono sopraggiungere difficoltà nell‘apprendimento. Infatti, spesso si consiglia la permanenza nella scuola dell'infanzia fino ai 6 anni perché questi bambini imparano a leggere e scrivere tardivamente rispetto alla norma e generalmente intorno all'età di 7-8 anni.</a:t>
            </a:r>
          </a:p>
          <a:p>
            <a:pPr marL="0" indent="0">
              <a:buNone/>
            </a:pPr>
            <a:endParaRPr lang="it-IT" dirty="0"/>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95225" y="4938861"/>
            <a:ext cx="3009900" cy="1514475"/>
          </a:xfrm>
          <a:prstGeom prst="rect">
            <a:avLst/>
          </a:prstGeom>
        </p:spPr>
      </p:pic>
    </p:spTree>
    <p:extLst>
      <p:ext uri="{BB962C8B-B14F-4D97-AF65-F5344CB8AC3E}">
        <p14:creationId xmlns:p14="http://schemas.microsoft.com/office/powerpoint/2010/main" val="229848648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87624" y="836712"/>
            <a:ext cx="6471821" cy="4886357"/>
          </a:xfrm>
        </p:spPr>
        <p:txBody>
          <a:bodyPr>
            <a:normAutofit/>
          </a:bodyPr>
          <a:lstStyle/>
          <a:p>
            <a:pPr algn="just"/>
            <a:r>
              <a:rPr lang="it-IT" dirty="0"/>
              <a:t>Per quanto riguarda l'apprendimento scolastico, comprensione e uso del linguaggio, </a:t>
            </a:r>
            <a:r>
              <a:rPr lang="it-IT" dirty="0" smtClean="0"/>
              <a:t>il </a:t>
            </a:r>
            <a:r>
              <a:rPr lang="it-IT" dirty="0"/>
              <a:t>vocabolario appreso resta piuttosto limitato e manifestano difficoltà a cogliere i nessi logici. </a:t>
            </a:r>
            <a:endParaRPr lang="it-IT" dirty="0" smtClean="0"/>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51720" y="3212976"/>
            <a:ext cx="5158316" cy="2808312"/>
          </a:xfrm>
          <a:prstGeom prst="rect">
            <a:avLst/>
          </a:prstGeom>
        </p:spPr>
      </p:pic>
    </p:spTree>
    <p:extLst>
      <p:ext uri="{BB962C8B-B14F-4D97-AF65-F5344CB8AC3E}">
        <p14:creationId xmlns:p14="http://schemas.microsoft.com/office/powerpoint/2010/main" val="168556175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971600" y="1052736"/>
            <a:ext cx="6687845" cy="4670333"/>
          </a:xfrm>
        </p:spPr>
        <p:txBody>
          <a:bodyPr>
            <a:normAutofit lnSpcReduction="10000"/>
          </a:bodyPr>
          <a:lstStyle/>
          <a:p>
            <a:pPr marL="0" indent="0" algn="just">
              <a:buNone/>
            </a:pPr>
            <a:r>
              <a:rPr lang="it-IT" sz="1600" dirty="0" smtClean="0"/>
              <a:t>      </a:t>
            </a:r>
            <a:r>
              <a:rPr lang="it-IT" sz="2800" dirty="0" smtClean="0"/>
              <a:t>Nel </a:t>
            </a:r>
            <a:r>
              <a:rPr lang="it-IT" sz="2800" b="1" dirty="0"/>
              <a:t>RM </a:t>
            </a:r>
            <a:r>
              <a:rPr lang="it-IT" sz="2800" dirty="0"/>
              <a:t>si assiste a:</a:t>
            </a:r>
          </a:p>
          <a:p>
            <a:pPr algn="just"/>
            <a:r>
              <a:rPr lang="it-IT" sz="2800" b="1" dirty="0" smtClean="0"/>
              <a:t>Riduzione </a:t>
            </a:r>
            <a:r>
              <a:rPr lang="it-IT" sz="2800" b="1" dirty="0"/>
              <a:t>delle funzioni esecutive</a:t>
            </a:r>
          </a:p>
          <a:p>
            <a:pPr marL="0" indent="0" algn="just">
              <a:buNone/>
            </a:pPr>
            <a:r>
              <a:rPr lang="it-IT" sz="2800" dirty="0" smtClean="0"/>
              <a:t>(</a:t>
            </a:r>
            <a:r>
              <a:rPr lang="it-IT" sz="2800" dirty="0"/>
              <a:t>attenzione, </a:t>
            </a:r>
            <a:r>
              <a:rPr lang="it-IT" sz="2800" dirty="0" smtClean="0"/>
              <a:t>memoria, rappresentazione,    linguaggio </a:t>
            </a:r>
            <a:r>
              <a:rPr lang="it-IT" sz="2800" dirty="0"/>
              <a:t>…….)</a:t>
            </a:r>
          </a:p>
          <a:p>
            <a:pPr algn="just"/>
            <a:r>
              <a:rPr lang="it-IT" sz="2800" dirty="0" smtClean="0"/>
              <a:t> </a:t>
            </a:r>
            <a:r>
              <a:rPr lang="it-IT" sz="2800" b="1" dirty="0"/>
              <a:t>Facilitazione delle condotte imitative </a:t>
            </a:r>
            <a:r>
              <a:rPr lang="it-IT" sz="2800" b="1" dirty="0" smtClean="0"/>
              <a:t>e stereotipe </a:t>
            </a:r>
            <a:r>
              <a:rPr lang="it-IT" sz="2800" dirty="0" smtClean="0"/>
              <a:t>con </a:t>
            </a:r>
            <a:r>
              <a:rPr lang="it-IT" sz="2800" b="1" dirty="0" smtClean="0"/>
              <a:t>riduzione </a:t>
            </a:r>
            <a:r>
              <a:rPr lang="it-IT" sz="2800" b="1" dirty="0"/>
              <a:t>di autonomia e originalità</a:t>
            </a:r>
            <a:r>
              <a:rPr lang="it-IT" sz="2800" dirty="0"/>
              <a:t>.</a:t>
            </a:r>
          </a:p>
          <a:p>
            <a:pPr algn="just"/>
            <a:r>
              <a:rPr lang="it-IT" sz="2800" dirty="0" smtClean="0"/>
              <a:t> </a:t>
            </a:r>
            <a:r>
              <a:rPr lang="it-IT" sz="2800" b="1" dirty="0"/>
              <a:t>Riduzione della capacità di </a:t>
            </a:r>
            <a:r>
              <a:rPr lang="it-IT" sz="2800" b="1" dirty="0" smtClean="0"/>
              <a:t>astrarre </a:t>
            </a:r>
            <a:r>
              <a:rPr lang="it-IT" sz="2800" dirty="0" smtClean="0"/>
              <a:t>dall’esperienza</a:t>
            </a:r>
            <a:r>
              <a:rPr lang="it-IT" sz="2800" dirty="0"/>
              <a:t>, di costruire operazioni </a:t>
            </a:r>
            <a:r>
              <a:rPr lang="it-IT" sz="2800" dirty="0" smtClean="0"/>
              <a:t>mentali, di </a:t>
            </a:r>
            <a:r>
              <a:rPr lang="it-IT" sz="2800" b="1" dirty="0"/>
              <a:t>formulare ipotesi e deduzioni</a:t>
            </a:r>
            <a:r>
              <a:rPr lang="it-IT" sz="2800" dirty="0"/>
              <a:t>.</a:t>
            </a:r>
          </a:p>
        </p:txBody>
      </p:sp>
    </p:spTree>
    <p:extLst>
      <p:ext uri="{BB962C8B-B14F-4D97-AF65-F5344CB8AC3E}">
        <p14:creationId xmlns:p14="http://schemas.microsoft.com/office/powerpoint/2010/main" val="109672051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87624" y="980728"/>
            <a:ext cx="6471821" cy="4742341"/>
          </a:xfrm>
        </p:spPr>
        <p:txBody>
          <a:bodyPr>
            <a:normAutofit/>
          </a:bodyPr>
          <a:lstStyle/>
          <a:p>
            <a:r>
              <a:rPr lang="it-IT" sz="3600" dirty="0"/>
              <a:t>Nel </a:t>
            </a:r>
            <a:r>
              <a:rPr lang="it-IT" sz="3600" b="1" dirty="0"/>
              <a:t>RM fondamentale appare il problema </a:t>
            </a:r>
            <a:r>
              <a:rPr lang="it-IT" sz="3600" b="1" dirty="0" smtClean="0"/>
              <a:t>della carenza </a:t>
            </a:r>
            <a:r>
              <a:rPr lang="it-IT" sz="3600" b="1" dirty="0"/>
              <a:t>del comportamento </a:t>
            </a:r>
            <a:r>
              <a:rPr lang="it-IT" sz="3600" b="1" dirty="0" smtClean="0"/>
              <a:t>strategico </a:t>
            </a:r>
          </a:p>
          <a:p>
            <a:r>
              <a:rPr lang="it-IT" sz="3600" dirty="0" smtClean="0"/>
              <a:t>Emerge una </a:t>
            </a:r>
            <a:r>
              <a:rPr lang="it-IT" sz="3600" b="1" dirty="0" smtClean="0"/>
              <a:t>difficoltà </a:t>
            </a:r>
            <a:r>
              <a:rPr lang="it-IT" sz="3600" b="1" dirty="0"/>
              <a:t>alla gestione consapevole dei </a:t>
            </a:r>
            <a:r>
              <a:rPr lang="it-IT" sz="3600" b="1" dirty="0" smtClean="0"/>
              <a:t>propri strumenti </a:t>
            </a:r>
            <a:r>
              <a:rPr lang="it-IT" sz="3600" b="1" dirty="0"/>
              <a:t>mentali e delle proprie </a:t>
            </a:r>
            <a:r>
              <a:rPr lang="it-IT" sz="3600" b="1" dirty="0" smtClean="0"/>
              <a:t>conoscenze  </a:t>
            </a:r>
          </a:p>
        </p:txBody>
      </p:sp>
    </p:spTree>
    <p:extLst>
      <p:ext uri="{BB962C8B-B14F-4D97-AF65-F5344CB8AC3E}">
        <p14:creationId xmlns:p14="http://schemas.microsoft.com/office/powerpoint/2010/main" val="32601211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043608" y="1052736"/>
            <a:ext cx="7056784" cy="4670333"/>
          </a:xfrm>
        </p:spPr>
        <p:txBody>
          <a:bodyPr>
            <a:normAutofit/>
          </a:bodyPr>
          <a:lstStyle/>
          <a:p>
            <a:pPr algn="just"/>
            <a:r>
              <a:rPr lang="it-IT" dirty="0" smtClean="0"/>
              <a:t>Spesso </a:t>
            </a:r>
            <a:r>
              <a:rPr lang="it-IT" dirty="0"/>
              <a:t>un soggetto con RM ha </a:t>
            </a:r>
            <a:r>
              <a:rPr lang="it-IT" b="1" dirty="0"/>
              <a:t>scarsa consapevolezza delle proprie capacità </a:t>
            </a:r>
            <a:r>
              <a:rPr lang="it-IT" dirty="0"/>
              <a:t>perché </a:t>
            </a:r>
            <a:r>
              <a:rPr lang="it-IT" b="1" dirty="0"/>
              <a:t>cerca attivamente di evitare il contatto doloroso con un funzionamento mentale </a:t>
            </a:r>
            <a:r>
              <a:rPr lang="it-IT" b="1" dirty="0" smtClean="0"/>
              <a:t>difettoso</a:t>
            </a:r>
          </a:p>
          <a:p>
            <a:pPr algn="just"/>
            <a:endParaRPr lang="it-IT" dirty="0"/>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77438" y="3622594"/>
            <a:ext cx="2143125" cy="2143125"/>
          </a:xfrm>
          <a:prstGeom prst="rect">
            <a:avLst/>
          </a:prstGeom>
        </p:spPr>
      </p:pic>
    </p:spTree>
    <p:extLst>
      <p:ext uri="{BB962C8B-B14F-4D97-AF65-F5344CB8AC3E}">
        <p14:creationId xmlns:p14="http://schemas.microsoft.com/office/powerpoint/2010/main" val="5118052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463040" y="980728"/>
            <a:ext cx="6196405" cy="4742341"/>
          </a:xfrm>
        </p:spPr>
        <p:txBody>
          <a:bodyPr>
            <a:noAutofit/>
          </a:bodyPr>
          <a:lstStyle/>
          <a:p>
            <a:pPr algn="just"/>
            <a:r>
              <a:rPr lang="it-IT" sz="3600" dirty="0"/>
              <a:t>La disabilità può essere di tre tipi:</a:t>
            </a:r>
          </a:p>
          <a:p>
            <a:pPr algn="just"/>
            <a:r>
              <a:rPr lang="it-IT" sz="5400" dirty="0"/>
              <a:t>fisica</a:t>
            </a:r>
          </a:p>
          <a:p>
            <a:pPr algn="just"/>
            <a:r>
              <a:rPr lang="it-IT" sz="5400" dirty="0"/>
              <a:t>psichica</a:t>
            </a:r>
          </a:p>
          <a:p>
            <a:pPr algn="just"/>
            <a:r>
              <a:rPr lang="it-IT" sz="5400" dirty="0"/>
              <a:t>sensoriale</a:t>
            </a:r>
          </a:p>
          <a:p>
            <a:endParaRPr lang="it-IT" sz="3600" dirty="0"/>
          </a:p>
        </p:txBody>
      </p:sp>
    </p:spTree>
    <p:extLst>
      <p:ext uri="{BB962C8B-B14F-4D97-AF65-F5344CB8AC3E}">
        <p14:creationId xmlns:p14="http://schemas.microsoft.com/office/powerpoint/2010/main" val="354219156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043608" y="980728"/>
            <a:ext cx="6615837" cy="4742341"/>
          </a:xfrm>
        </p:spPr>
        <p:txBody>
          <a:bodyPr/>
          <a:lstStyle/>
          <a:p>
            <a:pPr algn="just"/>
            <a:r>
              <a:rPr lang="it-IT" dirty="0"/>
              <a:t>G</a:t>
            </a:r>
            <a:r>
              <a:rPr lang="it-IT" dirty="0" smtClean="0"/>
              <a:t>ran </a:t>
            </a:r>
            <a:r>
              <a:rPr lang="it-IT" dirty="0"/>
              <a:t>parte delle esperienze della sua vita sono contrassegnate da fallimenti ed insuccessi, in particolare soggetti con RML sono portati a costruirsi una </a:t>
            </a:r>
            <a:r>
              <a:rPr lang="it-IT" b="1" dirty="0"/>
              <a:t>rappresentazione mentale del loro rapporto con la realtà dominata da aspettative di insuccesso; </a:t>
            </a:r>
            <a:r>
              <a:rPr lang="it-IT" dirty="0"/>
              <a:t>ciò riduce in modo marcato la motivazione fino a condotte sistematiche di rinuncia ed evitamento</a:t>
            </a:r>
            <a:r>
              <a:rPr lang="it-IT" sz="2000" dirty="0"/>
              <a:t>.</a:t>
            </a:r>
          </a:p>
          <a:p>
            <a:pPr marL="0" indent="0">
              <a:buNone/>
            </a:pPr>
            <a:endParaRPr lang="it-IT" dirty="0"/>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79912" y="5013176"/>
            <a:ext cx="2771775" cy="1352550"/>
          </a:xfrm>
          <a:prstGeom prst="rect">
            <a:avLst/>
          </a:prstGeom>
        </p:spPr>
      </p:pic>
    </p:spTree>
    <p:extLst>
      <p:ext uri="{BB962C8B-B14F-4D97-AF65-F5344CB8AC3E}">
        <p14:creationId xmlns:p14="http://schemas.microsoft.com/office/powerpoint/2010/main" val="250208256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t>Patologie più diffuse</a:t>
            </a:r>
            <a:endParaRPr lang="it-IT" dirty="0"/>
          </a:p>
        </p:txBody>
      </p:sp>
      <p:sp>
        <p:nvSpPr>
          <p:cNvPr id="3" name="Segnaposto contenuto 2"/>
          <p:cNvSpPr>
            <a:spLocks noGrp="1"/>
          </p:cNvSpPr>
          <p:nvPr>
            <p:ph idx="1"/>
          </p:nvPr>
        </p:nvSpPr>
        <p:spPr/>
        <p:txBody>
          <a:bodyPr>
            <a:normAutofit/>
          </a:bodyPr>
          <a:lstStyle/>
          <a:p>
            <a:pPr algn="just"/>
            <a:r>
              <a:rPr lang="it-IT" sz="2000" dirty="0"/>
              <a:t>Tra le patologie esistenti, alcune hanno una incidenza rilevante. Le più diffuse sono:</a:t>
            </a:r>
          </a:p>
          <a:p>
            <a:pPr lvl="0" algn="just"/>
            <a:r>
              <a:rPr lang="it-IT" sz="2000" b="1" dirty="0"/>
              <a:t>Le encefalopatie infantili</a:t>
            </a:r>
            <a:r>
              <a:rPr lang="it-IT" sz="2000" dirty="0"/>
              <a:t> consistono in una lesione a carico del cervello e possono essere determinate da molteplici fattori (genetici, vascolari, traumatici, infettivi, tossici). Si determinano durante la gestazione, il parto o nei primi anni di vita del bambino. Le possibili conseguenze possono essere molto diverse a seconda del tipo e grado di lesione e possono determinare patologie differenti</a:t>
            </a:r>
            <a:r>
              <a:rPr lang="it-IT" sz="2000" dirty="0" smtClean="0"/>
              <a:t>.</a:t>
            </a:r>
            <a:endParaRPr lang="it-IT" sz="2000" dirty="0"/>
          </a:p>
        </p:txBody>
      </p:sp>
    </p:spTree>
    <p:extLst>
      <p:ext uri="{BB962C8B-B14F-4D97-AF65-F5344CB8AC3E}">
        <p14:creationId xmlns:p14="http://schemas.microsoft.com/office/powerpoint/2010/main" val="178717802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463040" y="1196752"/>
            <a:ext cx="6196405" cy="4526317"/>
          </a:xfrm>
        </p:spPr>
        <p:txBody>
          <a:bodyPr>
            <a:normAutofit/>
          </a:bodyPr>
          <a:lstStyle/>
          <a:p>
            <a:pPr lvl="0" algn="just"/>
            <a:r>
              <a:rPr lang="it-IT" sz="2800" b="1" dirty="0" smtClean="0"/>
              <a:t>La Sindrome di Down </a:t>
            </a:r>
            <a:r>
              <a:rPr lang="it-IT" sz="2800" dirty="0" smtClean="0"/>
              <a:t>ha una </a:t>
            </a:r>
            <a:r>
              <a:rPr lang="it-IT" sz="2800" dirty="0"/>
              <a:t>origine genetica. E’ caratterizzata dalla presenza di un cromosoma in più nelle cellule: in particolare vi sono tre cromosomi 21 invece di due (da qui il nome di trisomia 21). </a:t>
            </a:r>
            <a:endParaRPr lang="it-IT" sz="2800" dirty="0" smtClean="0"/>
          </a:p>
          <a:p>
            <a:pPr marL="0" indent="0">
              <a:buNone/>
            </a:pPr>
            <a:endParaRPr lang="it-IT" sz="2800" dirty="0"/>
          </a:p>
        </p:txBody>
      </p:sp>
      <p:pic>
        <p:nvPicPr>
          <p:cNvPr id="5" name="Immagin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24128" y="4293096"/>
            <a:ext cx="2386079" cy="2165226"/>
          </a:xfrm>
          <a:prstGeom prst="rect">
            <a:avLst/>
          </a:prstGeom>
        </p:spPr>
      </p:pic>
    </p:spTree>
    <p:extLst>
      <p:ext uri="{BB962C8B-B14F-4D97-AF65-F5344CB8AC3E}">
        <p14:creationId xmlns:p14="http://schemas.microsoft.com/office/powerpoint/2010/main" val="33588151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463040" y="836712"/>
            <a:ext cx="6196405" cy="4886357"/>
          </a:xfrm>
        </p:spPr>
        <p:txBody>
          <a:bodyPr/>
          <a:lstStyle/>
          <a:p>
            <a:pPr lvl="0" algn="just"/>
            <a:r>
              <a:rPr lang="it-IT" sz="3200" dirty="0"/>
              <a:t>Una persona con la Sindrome di Down è soggetta con maggior frequenza a patologie </a:t>
            </a:r>
            <a:r>
              <a:rPr lang="it-IT" sz="3200" dirty="0" smtClean="0"/>
              <a:t>fisiche.</a:t>
            </a:r>
          </a:p>
          <a:p>
            <a:pPr lvl="0" algn="just"/>
            <a:r>
              <a:rPr lang="it-IT" sz="3200" dirty="0" smtClean="0"/>
              <a:t>E</a:t>
            </a:r>
            <a:r>
              <a:rPr lang="it-IT" sz="3200" dirty="0"/>
              <a:t>’ presente ritardo mentale, ma di entità molto variabile da persona a persona.</a:t>
            </a:r>
          </a:p>
          <a:p>
            <a:endParaRPr lang="it-IT" dirty="0"/>
          </a:p>
        </p:txBody>
      </p:sp>
    </p:spTree>
    <p:extLst>
      <p:ext uri="{BB962C8B-B14F-4D97-AF65-F5344CB8AC3E}">
        <p14:creationId xmlns:p14="http://schemas.microsoft.com/office/powerpoint/2010/main" val="116781932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EPILESSIA</a:t>
            </a:r>
            <a:endParaRPr lang="it-IT" dirty="0"/>
          </a:p>
        </p:txBody>
      </p:sp>
      <p:sp>
        <p:nvSpPr>
          <p:cNvPr id="3" name="Segnaposto contenuto 2"/>
          <p:cNvSpPr>
            <a:spLocks noGrp="1"/>
          </p:cNvSpPr>
          <p:nvPr>
            <p:ph idx="1"/>
          </p:nvPr>
        </p:nvSpPr>
        <p:spPr/>
        <p:txBody>
          <a:bodyPr>
            <a:normAutofit fontScale="92500"/>
          </a:bodyPr>
          <a:lstStyle/>
          <a:p>
            <a:r>
              <a:rPr lang="it-IT" dirty="0" smtClean="0"/>
              <a:t>L’epilessia è una malattia permanente le cui manifestazioni cliniche sono intermittenti.</a:t>
            </a:r>
          </a:p>
          <a:p>
            <a:r>
              <a:rPr lang="it-IT" dirty="0" smtClean="0"/>
              <a:t>Avendo per solo tratto comune il carattere </a:t>
            </a:r>
            <a:r>
              <a:rPr lang="it-IT" dirty="0" err="1" smtClean="0"/>
              <a:t>parossistico,le</a:t>
            </a:r>
            <a:r>
              <a:rPr lang="it-IT" dirty="0" smtClean="0"/>
              <a:t> crisi di epilessia assumono aspetti clinici molto diversi:</a:t>
            </a:r>
          </a:p>
          <a:p>
            <a:pPr marL="514350" indent="-514350">
              <a:buFont typeface="+mj-lt"/>
              <a:buAutoNum type="arabicPeriod"/>
            </a:pPr>
            <a:r>
              <a:rPr lang="it-IT" dirty="0" smtClean="0"/>
              <a:t>Grande crisi tonico-clonica dell’epilessia generalizzata</a:t>
            </a:r>
          </a:p>
          <a:p>
            <a:pPr marL="514350" indent="-514350">
              <a:buFont typeface="+mj-lt"/>
              <a:buAutoNum type="arabicPeriod"/>
            </a:pPr>
            <a:r>
              <a:rPr lang="it-IT" dirty="0" smtClean="0"/>
              <a:t>Piccolo male tipo assenza o tipo mioclonico</a:t>
            </a:r>
          </a:p>
          <a:p>
            <a:pPr marL="514350" indent="-514350">
              <a:buFont typeface="+mj-lt"/>
              <a:buAutoNum type="arabicPeriod"/>
            </a:pPr>
            <a:r>
              <a:rPr lang="it-IT" dirty="0" smtClean="0"/>
              <a:t>Crisi localizzata motoria o sensitiva</a:t>
            </a:r>
          </a:p>
          <a:p>
            <a:pPr marL="514350" indent="-514350">
              <a:buFont typeface="+mj-lt"/>
              <a:buAutoNum type="arabicPeriod"/>
            </a:pPr>
            <a:r>
              <a:rPr lang="it-IT" dirty="0" smtClean="0"/>
              <a:t>Crisi sensoriale</a:t>
            </a:r>
          </a:p>
          <a:p>
            <a:pPr marL="514350" indent="-514350">
              <a:buFont typeface="+mj-lt"/>
              <a:buAutoNum type="arabicPeriod"/>
            </a:pPr>
            <a:r>
              <a:rPr lang="it-IT" dirty="0" smtClean="0"/>
              <a:t>Crisi psicomotoria dell’epilessia temporale</a:t>
            </a:r>
          </a:p>
          <a:p>
            <a:endParaRPr lang="it-IT" dirty="0"/>
          </a:p>
        </p:txBody>
      </p:sp>
    </p:spTree>
    <p:extLst>
      <p:ext uri="{BB962C8B-B14F-4D97-AF65-F5344CB8AC3E}">
        <p14:creationId xmlns:p14="http://schemas.microsoft.com/office/powerpoint/2010/main" val="19024139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764704"/>
            <a:ext cx="8363272" cy="5559896"/>
          </a:xfrm>
        </p:spPr>
        <p:txBody>
          <a:bodyPr/>
          <a:lstStyle/>
          <a:p>
            <a:r>
              <a:rPr lang="it-IT" dirty="0" smtClean="0"/>
              <a:t>L’epilessia non dipende da un un’unica eziologia:</a:t>
            </a:r>
          </a:p>
          <a:p>
            <a:r>
              <a:rPr lang="it-IT" dirty="0" smtClean="0"/>
              <a:t>Talvolta è SINTOMATICA di una lesione acquisita del cervello</a:t>
            </a:r>
          </a:p>
          <a:p>
            <a:r>
              <a:rPr lang="it-IT" dirty="0" smtClean="0"/>
              <a:t>Altre volte è in apparenza primitiva o «idiopatica» con o senza predisposizione familiare</a:t>
            </a:r>
            <a:endParaRPr lang="it-IT" dirty="0"/>
          </a:p>
        </p:txBody>
      </p:sp>
    </p:spTree>
    <p:extLst>
      <p:ext uri="{BB962C8B-B14F-4D97-AF65-F5344CB8AC3E}">
        <p14:creationId xmlns:p14="http://schemas.microsoft.com/office/powerpoint/2010/main" val="115355908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EPILESSIE GENERALIZZATE</a:t>
            </a:r>
            <a:endParaRPr lang="it-IT" dirty="0"/>
          </a:p>
        </p:txBody>
      </p:sp>
      <p:sp>
        <p:nvSpPr>
          <p:cNvPr id="3" name="Segnaposto contenuto 2"/>
          <p:cNvSpPr>
            <a:spLocks noGrp="1"/>
          </p:cNvSpPr>
          <p:nvPr>
            <p:ph idx="1"/>
          </p:nvPr>
        </p:nvSpPr>
        <p:spPr/>
        <p:txBody>
          <a:bodyPr>
            <a:normAutofit lnSpcReduction="10000"/>
          </a:bodyPr>
          <a:lstStyle/>
          <a:p>
            <a:r>
              <a:rPr lang="it-IT" dirty="0" smtClean="0"/>
              <a:t>«GRANDE MALE» O EPILESSIA TONICO-CLONICA</a:t>
            </a:r>
          </a:p>
          <a:p>
            <a:r>
              <a:rPr lang="it-IT" dirty="0" smtClean="0"/>
              <a:t>Crisi ad esordio improvviso </a:t>
            </a:r>
          </a:p>
          <a:p>
            <a:r>
              <a:rPr lang="it-IT" dirty="0" smtClean="0"/>
              <a:t>Con perdita di coscienza  e manifestazioni che si succedono in 3 fasi che durano circa 5 /10 </a:t>
            </a:r>
            <a:r>
              <a:rPr lang="it-IT" dirty="0" err="1" smtClean="0"/>
              <a:t>minut</a:t>
            </a:r>
            <a:endParaRPr lang="it-IT" dirty="0" smtClean="0"/>
          </a:p>
          <a:p>
            <a:pPr marL="514350" indent="-514350">
              <a:buFont typeface="+mj-lt"/>
              <a:buAutoNum type="arabicPeriod"/>
            </a:pPr>
            <a:r>
              <a:rPr lang="it-IT" dirty="0" smtClean="0"/>
              <a:t>FASE TONICA: Contrazione intensa e generalizzata dei muscoli degli arti, del rachide, del torace e della faccia avente come conseguenza apnea, cianosi e morsicatura della lingua.</a:t>
            </a:r>
          </a:p>
          <a:p>
            <a:pPr marL="514350" indent="-514350">
              <a:buFont typeface="+mj-lt"/>
              <a:buAutoNum type="arabicPeriod"/>
            </a:pPr>
            <a:r>
              <a:rPr lang="en-US" dirty="0" smtClean="0"/>
              <a:t>FASE CLONICA: </a:t>
            </a:r>
            <a:r>
              <a:rPr lang="en-US" dirty="0" err="1" smtClean="0"/>
              <a:t>Scosse</a:t>
            </a:r>
            <a:r>
              <a:rPr lang="en-US" dirty="0" smtClean="0"/>
              <a:t> </a:t>
            </a:r>
            <a:r>
              <a:rPr lang="en-US" dirty="0" err="1" smtClean="0"/>
              <a:t>muscolari</a:t>
            </a:r>
            <a:r>
              <a:rPr lang="en-US" dirty="0" smtClean="0"/>
              <a:t> </a:t>
            </a:r>
            <a:r>
              <a:rPr lang="en-US" dirty="0" err="1" smtClean="0"/>
              <a:t>brusche</a:t>
            </a:r>
            <a:r>
              <a:rPr lang="en-US" dirty="0" smtClean="0"/>
              <a:t>, </a:t>
            </a:r>
            <a:r>
              <a:rPr lang="en-US" dirty="0" err="1" smtClean="0"/>
              <a:t>generalizzate</a:t>
            </a:r>
            <a:r>
              <a:rPr lang="en-US" dirty="0" smtClean="0"/>
              <a:t> e </a:t>
            </a:r>
            <a:r>
              <a:rPr lang="en-US" dirty="0" err="1" smtClean="0"/>
              <a:t>sincrone</a:t>
            </a:r>
            <a:r>
              <a:rPr lang="en-US" dirty="0" smtClean="0"/>
              <a:t>, </a:t>
            </a:r>
            <a:r>
              <a:rPr lang="en-US" dirty="0" err="1" smtClean="0"/>
              <a:t>dapprima</a:t>
            </a:r>
            <a:r>
              <a:rPr lang="en-US" dirty="0" smtClean="0"/>
              <a:t> </a:t>
            </a:r>
            <a:r>
              <a:rPr lang="en-US" dirty="0" err="1" smtClean="0"/>
              <a:t>ravvicinate</a:t>
            </a:r>
            <a:r>
              <a:rPr lang="en-US" dirty="0" smtClean="0"/>
              <a:t> e poi </a:t>
            </a:r>
            <a:r>
              <a:rPr lang="en-US" dirty="0" err="1" smtClean="0"/>
              <a:t>distanziate</a:t>
            </a:r>
            <a:endParaRPr lang="it-IT" dirty="0"/>
          </a:p>
        </p:txBody>
      </p:sp>
    </p:spTree>
    <p:extLst>
      <p:ext uri="{BB962C8B-B14F-4D97-AF65-F5344CB8AC3E}">
        <p14:creationId xmlns:p14="http://schemas.microsoft.com/office/powerpoint/2010/main" val="12375514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95536" y="836712"/>
            <a:ext cx="8291264" cy="5487888"/>
          </a:xfrm>
        </p:spPr>
        <p:txBody>
          <a:bodyPr/>
          <a:lstStyle/>
          <a:p>
            <a:pPr marL="0" indent="0">
              <a:buNone/>
            </a:pPr>
            <a:r>
              <a:rPr lang="en-US" dirty="0" smtClean="0">
                <a:solidFill>
                  <a:schemeClr val="accent3"/>
                </a:solidFill>
              </a:rPr>
              <a:t>3.</a:t>
            </a:r>
            <a:r>
              <a:rPr lang="en-US" dirty="0" smtClean="0"/>
              <a:t>FASE DI RILASSAMENTO: Coma </a:t>
            </a:r>
            <a:r>
              <a:rPr lang="en-US" dirty="0" err="1" smtClean="0"/>
              <a:t>profondo</a:t>
            </a:r>
            <a:r>
              <a:rPr lang="en-US" dirty="0" smtClean="0"/>
              <a:t> con </a:t>
            </a:r>
            <a:r>
              <a:rPr lang="en-US" dirty="0" err="1" smtClean="0"/>
              <a:t>risoluzione</a:t>
            </a:r>
            <a:r>
              <a:rPr lang="en-US" dirty="0" smtClean="0"/>
              <a:t> </a:t>
            </a:r>
            <a:r>
              <a:rPr lang="en-US" dirty="0" err="1" smtClean="0"/>
              <a:t>muscolare</a:t>
            </a:r>
            <a:r>
              <a:rPr lang="en-US" dirty="0" smtClean="0"/>
              <a:t> </a:t>
            </a:r>
            <a:r>
              <a:rPr lang="en-US" dirty="0" err="1" smtClean="0"/>
              <a:t>generalizzata</a:t>
            </a:r>
            <a:r>
              <a:rPr lang="en-US" dirty="0" smtClean="0"/>
              <a:t>, </a:t>
            </a:r>
            <a:r>
              <a:rPr lang="en-US" dirty="0" err="1" smtClean="0"/>
              <a:t>respirazione</a:t>
            </a:r>
            <a:r>
              <a:rPr lang="en-US" dirty="0" smtClean="0"/>
              <a:t> </a:t>
            </a:r>
            <a:r>
              <a:rPr lang="en-US" dirty="0" err="1" smtClean="0"/>
              <a:t>affannosa</a:t>
            </a:r>
            <a:r>
              <a:rPr lang="en-US" dirty="0" smtClean="0"/>
              <a:t>, </a:t>
            </a:r>
            <a:r>
              <a:rPr lang="en-US" dirty="0" err="1" smtClean="0"/>
              <a:t>perdita</a:t>
            </a:r>
            <a:r>
              <a:rPr lang="en-US" dirty="0" smtClean="0"/>
              <a:t> di saliva e di urine.</a:t>
            </a:r>
          </a:p>
          <a:p>
            <a:pPr marL="0" indent="0">
              <a:buNone/>
            </a:pPr>
            <a:endParaRPr lang="en-US" dirty="0"/>
          </a:p>
          <a:p>
            <a:pPr marL="0" indent="0">
              <a:buNone/>
            </a:pPr>
            <a:r>
              <a:rPr lang="en-US" dirty="0" smtClean="0"/>
              <a:t>PICCOLO MALE TIPO ASSENZA. Le “</a:t>
            </a:r>
            <a:r>
              <a:rPr lang="en-US" dirty="0" err="1" smtClean="0"/>
              <a:t>assenze</a:t>
            </a:r>
            <a:r>
              <a:rPr lang="en-US" dirty="0" smtClean="0"/>
              <a:t>” </a:t>
            </a:r>
            <a:r>
              <a:rPr lang="en-US" dirty="0" err="1" smtClean="0"/>
              <a:t>epilettiche</a:t>
            </a:r>
            <a:r>
              <a:rPr lang="en-US" dirty="0" smtClean="0"/>
              <a:t> </a:t>
            </a:r>
            <a:r>
              <a:rPr lang="en-US" dirty="0" err="1" smtClean="0"/>
              <a:t>consistono</a:t>
            </a:r>
            <a:r>
              <a:rPr lang="en-US" dirty="0" smtClean="0"/>
              <a:t> in </a:t>
            </a:r>
            <a:r>
              <a:rPr lang="en-US" dirty="0" err="1" smtClean="0"/>
              <a:t>una</a:t>
            </a:r>
            <a:r>
              <a:rPr lang="en-US" dirty="0" smtClean="0"/>
              <a:t> breve </a:t>
            </a:r>
            <a:r>
              <a:rPr lang="en-US" dirty="0" err="1" smtClean="0"/>
              <a:t>sospensione</a:t>
            </a:r>
            <a:r>
              <a:rPr lang="en-US" dirty="0" smtClean="0"/>
              <a:t> </a:t>
            </a:r>
            <a:r>
              <a:rPr lang="en-US" dirty="0" err="1" smtClean="0"/>
              <a:t>della</a:t>
            </a:r>
            <a:r>
              <a:rPr lang="en-US" dirty="0" smtClean="0"/>
              <a:t> </a:t>
            </a:r>
            <a:r>
              <a:rPr lang="en-US" dirty="0" err="1" smtClean="0"/>
              <a:t>coscienza</a:t>
            </a:r>
            <a:r>
              <a:rPr lang="en-US" dirty="0" smtClean="0"/>
              <a:t>, </a:t>
            </a:r>
            <a:r>
              <a:rPr lang="en-US" dirty="0" err="1" smtClean="0"/>
              <a:t>durano</a:t>
            </a:r>
            <a:r>
              <a:rPr lang="en-US" dirty="0" smtClean="0"/>
              <a:t> </a:t>
            </a:r>
            <a:r>
              <a:rPr lang="en-US" dirty="0" err="1" smtClean="0"/>
              <a:t>pochi</a:t>
            </a:r>
            <a:r>
              <a:rPr lang="en-US" dirty="0" smtClean="0"/>
              <a:t> secondi, non </a:t>
            </a:r>
            <a:r>
              <a:rPr lang="en-US" dirty="0" err="1" smtClean="0"/>
              <a:t>provocano</a:t>
            </a:r>
            <a:r>
              <a:rPr lang="en-US" dirty="0" smtClean="0"/>
              <a:t> </a:t>
            </a:r>
            <a:r>
              <a:rPr lang="en-US" dirty="0" err="1" smtClean="0"/>
              <a:t>caduta</a:t>
            </a:r>
            <a:r>
              <a:rPr lang="en-US" dirty="0" smtClean="0"/>
              <a:t> e </a:t>
            </a:r>
            <a:r>
              <a:rPr lang="en-US" dirty="0" err="1" smtClean="0"/>
              <a:t>sono</a:t>
            </a:r>
            <a:r>
              <a:rPr lang="en-US" dirty="0" smtClean="0"/>
              <a:t> </a:t>
            </a:r>
            <a:r>
              <a:rPr lang="en-US" dirty="0" err="1" smtClean="0"/>
              <a:t>frequenti</a:t>
            </a:r>
            <a:r>
              <a:rPr lang="en-US" dirty="0" smtClean="0"/>
              <a:t> </a:t>
            </a:r>
            <a:r>
              <a:rPr lang="en-US" dirty="0" err="1" smtClean="0"/>
              <a:t>nei</a:t>
            </a:r>
            <a:r>
              <a:rPr lang="en-US" dirty="0" smtClean="0"/>
              <a:t> bambini in </a:t>
            </a:r>
            <a:r>
              <a:rPr lang="en-US" dirty="0" err="1" smtClean="0"/>
              <a:t>età</a:t>
            </a:r>
            <a:r>
              <a:rPr lang="en-US" dirty="0" smtClean="0"/>
              <a:t> </a:t>
            </a:r>
            <a:r>
              <a:rPr lang="en-US" dirty="0" err="1" smtClean="0"/>
              <a:t>scolare</a:t>
            </a:r>
            <a:r>
              <a:rPr lang="en-US" dirty="0" smtClean="0"/>
              <a:t>; </a:t>
            </a:r>
            <a:r>
              <a:rPr lang="en-US" dirty="0" err="1" smtClean="0"/>
              <a:t>comportano</a:t>
            </a:r>
            <a:r>
              <a:rPr lang="en-US" dirty="0" smtClean="0"/>
              <a:t> </a:t>
            </a:r>
            <a:r>
              <a:rPr lang="en-US" dirty="0" err="1" smtClean="0"/>
              <a:t>arresto</a:t>
            </a:r>
            <a:r>
              <a:rPr lang="en-US" dirty="0" smtClean="0"/>
              <a:t> </a:t>
            </a:r>
            <a:r>
              <a:rPr lang="en-US" dirty="0" err="1" smtClean="0"/>
              <a:t>dell’attività</a:t>
            </a:r>
            <a:r>
              <a:rPr lang="en-US" dirty="0" smtClean="0"/>
              <a:t>, </a:t>
            </a:r>
            <a:r>
              <a:rPr lang="en-US" dirty="0" err="1" smtClean="0"/>
              <a:t>sguardo</a:t>
            </a:r>
            <a:r>
              <a:rPr lang="en-US" dirty="0" smtClean="0"/>
              <a:t> </a:t>
            </a:r>
            <a:r>
              <a:rPr lang="en-US" dirty="0" err="1" smtClean="0"/>
              <a:t>fisso</a:t>
            </a:r>
            <a:r>
              <a:rPr lang="en-US" dirty="0" smtClean="0"/>
              <a:t>, </a:t>
            </a:r>
            <a:r>
              <a:rPr lang="en-US" dirty="0" err="1" smtClean="0"/>
              <a:t>assenza</a:t>
            </a:r>
            <a:r>
              <a:rPr lang="en-US" dirty="0" smtClean="0"/>
              <a:t> di </a:t>
            </a:r>
            <a:r>
              <a:rPr lang="en-US" dirty="0" err="1" smtClean="0"/>
              <a:t>risposte</a:t>
            </a:r>
            <a:r>
              <a:rPr lang="en-US" dirty="0" smtClean="0"/>
              <a:t>.</a:t>
            </a:r>
          </a:p>
          <a:p>
            <a:pPr marL="0" indent="0">
              <a:buNone/>
            </a:pPr>
            <a:r>
              <a:rPr lang="en-US" dirty="0" smtClean="0"/>
              <a:t>Le </a:t>
            </a:r>
            <a:r>
              <a:rPr lang="en-US" dirty="0" err="1" smtClean="0"/>
              <a:t>assenze</a:t>
            </a:r>
            <a:r>
              <a:rPr lang="en-US" dirty="0" smtClean="0"/>
              <a:t> </a:t>
            </a:r>
            <a:r>
              <a:rPr lang="en-US" dirty="0" err="1" smtClean="0"/>
              <a:t>si</a:t>
            </a:r>
            <a:r>
              <a:rPr lang="en-US" dirty="0" smtClean="0"/>
              <a:t> </a:t>
            </a:r>
            <a:r>
              <a:rPr lang="en-US" dirty="0" err="1" smtClean="0"/>
              <a:t>ripetono</a:t>
            </a:r>
            <a:r>
              <a:rPr lang="en-US" dirty="0" smtClean="0"/>
              <a:t> con </a:t>
            </a:r>
            <a:r>
              <a:rPr lang="en-US" dirty="0" err="1" smtClean="0"/>
              <a:t>varia</a:t>
            </a:r>
            <a:r>
              <a:rPr lang="en-US" dirty="0" smtClean="0"/>
              <a:t> </a:t>
            </a:r>
            <a:r>
              <a:rPr lang="en-US" dirty="0" err="1" smtClean="0"/>
              <a:t>frequenza</a:t>
            </a:r>
            <a:r>
              <a:rPr lang="en-US" dirty="0" smtClean="0"/>
              <a:t>, </a:t>
            </a:r>
            <a:r>
              <a:rPr lang="en-US" dirty="0" err="1" smtClean="0"/>
              <a:t>potendo</a:t>
            </a:r>
            <a:r>
              <a:rPr lang="en-US" dirty="0" smtClean="0"/>
              <a:t> </a:t>
            </a:r>
            <a:r>
              <a:rPr lang="en-US" dirty="0" err="1" smtClean="0"/>
              <a:t>raggiungere</a:t>
            </a:r>
            <a:r>
              <a:rPr lang="en-US" dirty="0" smtClean="0"/>
              <a:t> </a:t>
            </a:r>
            <a:r>
              <a:rPr lang="en-US" dirty="0" err="1" smtClean="0"/>
              <a:t>molte</a:t>
            </a:r>
            <a:r>
              <a:rPr lang="en-US" dirty="0" smtClean="0"/>
              <a:t> </a:t>
            </a:r>
            <a:r>
              <a:rPr lang="en-US" dirty="0" err="1" smtClean="0"/>
              <a:t>decine</a:t>
            </a:r>
            <a:r>
              <a:rPr lang="en-US" dirty="0" smtClean="0"/>
              <a:t> al </a:t>
            </a:r>
            <a:r>
              <a:rPr lang="en-US" dirty="0" err="1" smtClean="0"/>
              <a:t>giorno</a:t>
            </a:r>
            <a:r>
              <a:rPr lang="en-US" dirty="0" smtClean="0"/>
              <a:t>.</a:t>
            </a:r>
            <a:endParaRPr lang="it-IT" dirty="0"/>
          </a:p>
        </p:txBody>
      </p:sp>
    </p:spTree>
    <p:extLst>
      <p:ext uri="{BB962C8B-B14F-4D97-AF65-F5344CB8AC3E}">
        <p14:creationId xmlns:p14="http://schemas.microsoft.com/office/powerpoint/2010/main" val="27955577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764704"/>
            <a:ext cx="8291264" cy="5559896"/>
          </a:xfrm>
        </p:spPr>
        <p:txBody>
          <a:bodyPr/>
          <a:lstStyle/>
          <a:p>
            <a:r>
              <a:rPr lang="it-IT" dirty="0" smtClean="0"/>
              <a:t>PICCOLO MALE MIOCLONICO: Scosse muscolari involontarie bilaterali e sincrone più frequenti agli arti superiori o inferiori. Più frequenti in adolescenza o in età adulta, al mattino dopo il risveglio.</a:t>
            </a:r>
            <a:endParaRPr lang="it-IT" dirty="0"/>
          </a:p>
        </p:txBody>
      </p:sp>
    </p:spTree>
    <p:extLst>
      <p:ext uri="{BB962C8B-B14F-4D97-AF65-F5344CB8AC3E}">
        <p14:creationId xmlns:p14="http://schemas.microsoft.com/office/powerpoint/2010/main" val="224541667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CRISI PARZIALI.</a:t>
            </a:r>
            <a:endParaRPr lang="it-IT" dirty="0"/>
          </a:p>
        </p:txBody>
      </p:sp>
      <p:sp>
        <p:nvSpPr>
          <p:cNvPr id="3" name="Segnaposto contenuto 2"/>
          <p:cNvSpPr>
            <a:spLocks noGrp="1"/>
          </p:cNvSpPr>
          <p:nvPr>
            <p:ph idx="1"/>
          </p:nvPr>
        </p:nvSpPr>
        <p:spPr/>
        <p:txBody>
          <a:bodyPr/>
          <a:lstStyle/>
          <a:p>
            <a:r>
              <a:rPr lang="it-IT" dirty="0" smtClean="0"/>
              <a:t>Possono essere MOTORIE, SENSITIVE  O SENSORIALI. Sono localizzate a singole parti del corpo e possono assumere carattere </a:t>
            </a:r>
            <a:r>
              <a:rPr lang="it-IT" dirty="0" err="1" smtClean="0"/>
              <a:t>migratorio.Possono</a:t>
            </a:r>
            <a:r>
              <a:rPr lang="it-IT" dirty="0" smtClean="0"/>
              <a:t> secondariamente generalizzare e provocare perdita di coscienza.</a:t>
            </a:r>
            <a:endParaRPr lang="it-IT" dirty="0"/>
          </a:p>
        </p:txBody>
      </p:sp>
    </p:spTree>
    <p:extLst>
      <p:ext uri="{BB962C8B-B14F-4D97-AF65-F5344CB8AC3E}">
        <p14:creationId xmlns:p14="http://schemas.microsoft.com/office/powerpoint/2010/main" val="17582606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971600" y="908720"/>
            <a:ext cx="6687845" cy="4814349"/>
          </a:xfrm>
        </p:spPr>
        <p:txBody>
          <a:bodyPr>
            <a:noAutofit/>
          </a:bodyPr>
          <a:lstStyle/>
          <a:p>
            <a:pPr algn="ctr"/>
            <a:endParaRPr lang="it-IT" sz="4800" dirty="0" smtClean="0"/>
          </a:p>
          <a:p>
            <a:pPr algn="ctr"/>
            <a:r>
              <a:rPr lang="it-IT" sz="4800" dirty="0" smtClean="0"/>
              <a:t>Ci </a:t>
            </a:r>
            <a:r>
              <a:rPr lang="it-IT" sz="4800" dirty="0"/>
              <a:t>occuperemo nella nostra lezione più specificatamente della </a:t>
            </a:r>
            <a:r>
              <a:rPr lang="it-IT" sz="4800" u="sng" dirty="0"/>
              <a:t>disabilità psichica</a:t>
            </a:r>
          </a:p>
          <a:p>
            <a:pPr marL="0" indent="0">
              <a:buNone/>
            </a:pPr>
            <a:endParaRPr lang="it-IT" sz="4800" dirty="0"/>
          </a:p>
        </p:txBody>
      </p:sp>
    </p:spTree>
    <p:extLst>
      <p:ext uri="{BB962C8B-B14F-4D97-AF65-F5344CB8AC3E}">
        <p14:creationId xmlns:p14="http://schemas.microsoft.com/office/powerpoint/2010/main" val="351185387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COME SI DIAGNOSTICANO</a:t>
            </a:r>
            <a:endParaRPr lang="it-IT" dirty="0"/>
          </a:p>
        </p:txBody>
      </p:sp>
      <p:sp>
        <p:nvSpPr>
          <p:cNvPr id="3" name="Segnaposto contenuto 2"/>
          <p:cNvSpPr>
            <a:spLocks noGrp="1"/>
          </p:cNvSpPr>
          <p:nvPr>
            <p:ph idx="1"/>
          </p:nvPr>
        </p:nvSpPr>
        <p:spPr/>
        <p:txBody>
          <a:bodyPr/>
          <a:lstStyle/>
          <a:p>
            <a:pPr marL="514350" indent="-514350">
              <a:buFont typeface="+mj-lt"/>
              <a:buAutoNum type="arabicPeriod"/>
            </a:pPr>
            <a:r>
              <a:rPr lang="it-IT" dirty="0" smtClean="0"/>
              <a:t>OSSERVAZIONE CLINICA DELLE CRISI</a:t>
            </a:r>
          </a:p>
          <a:p>
            <a:pPr marL="514350" indent="-514350">
              <a:buFont typeface="+mj-lt"/>
              <a:buAutoNum type="arabicPeriod"/>
            </a:pPr>
            <a:r>
              <a:rPr lang="it-IT" dirty="0" smtClean="0"/>
              <a:t>EEG</a:t>
            </a:r>
          </a:p>
          <a:p>
            <a:pPr marL="514350" indent="-514350">
              <a:buFont typeface="+mj-lt"/>
              <a:buAutoNum type="arabicPeriod"/>
            </a:pPr>
            <a:r>
              <a:rPr lang="it-IT" dirty="0" smtClean="0"/>
              <a:t>EEG 24 ORE</a:t>
            </a:r>
          </a:p>
          <a:p>
            <a:pPr marL="514350" indent="-514350">
              <a:buFont typeface="+mj-lt"/>
              <a:buAutoNum type="arabicPeriod"/>
            </a:pPr>
            <a:r>
              <a:rPr lang="it-IT" dirty="0" smtClean="0"/>
              <a:t>VIDEOTELEMETRIA</a:t>
            </a:r>
            <a:endParaRPr lang="it-IT" dirty="0"/>
          </a:p>
        </p:txBody>
      </p:sp>
    </p:spTree>
    <p:extLst>
      <p:ext uri="{BB962C8B-B14F-4D97-AF65-F5344CB8AC3E}">
        <p14:creationId xmlns:p14="http://schemas.microsoft.com/office/powerpoint/2010/main" val="44139281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TRATTAMENTO</a:t>
            </a:r>
            <a:endParaRPr lang="it-IT" dirty="0"/>
          </a:p>
        </p:txBody>
      </p:sp>
      <p:sp>
        <p:nvSpPr>
          <p:cNvPr id="3" name="Segnaposto contenuto 2"/>
          <p:cNvSpPr>
            <a:spLocks noGrp="1"/>
          </p:cNvSpPr>
          <p:nvPr>
            <p:ph idx="1"/>
          </p:nvPr>
        </p:nvSpPr>
        <p:spPr/>
        <p:txBody>
          <a:bodyPr/>
          <a:lstStyle/>
          <a:p>
            <a:pPr marL="0" indent="0">
              <a:buNone/>
            </a:pPr>
            <a:r>
              <a:rPr lang="it-IT" dirty="0" smtClean="0"/>
              <a:t>TERAPIA CRONICA CONTINUATIVA CON ANTIEPILETTICI : ACIDO VALPROICO ( DEPAKIN ), CARBAMAZEPINA ( TEGRETOL ),PHENOBARBITAL ( GARDENALE ),LAMOTRIGINA….</a:t>
            </a:r>
          </a:p>
          <a:p>
            <a:pPr marL="0" indent="0">
              <a:buNone/>
            </a:pPr>
            <a:endParaRPr lang="it-IT" dirty="0"/>
          </a:p>
          <a:p>
            <a:pPr marL="0" indent="0">
              <a:buNone/>
            </a:pPr>
            <a:r>
              <a:rPr lang="it-IT" dirty="0" smtClean="0"/>
              <a:t>LA CRISI EPILETTICA SE RIPETUTA O PROLUNGATA VA TRATTATA CON VALIUM PER VIA RETTALE O ENDOVENA.</a:t>
            </a:r>
          </a:p>
          <a:p>
            <a:pPr marL="0" indent="0">
              <a:buNone/>
            </a:pPr>
            <a:endParaRPr lang="it-IT" dirty="0"/>
          </a:p>
        </p:txBody>
      </p:sp>
    </p:spTree>
    <p:extLst>
      <p:ext uri="{BB962C8B-B14F-4D97-AF65-F5344CB8AC3E}">
        <p14:creationId xmlns:p14="http://schemas.microsoft.com/office/powerpoint/2010/main" val="371221785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t>Disturbi dello spettro autistico</a:t>
            </a:r>
            <a:endParaRPr lang="it-IT" dirty="0"/>
          </a:p>
        </p:txBody>
      </p:sp>
      <p:sp>
        <p:nvSpPr>
          <p:cNvPr id="3" name="Segnaposto contenuto 2"/>
          <p:cNvSpPr>
            <a:spLocks noGrp="1"/>
          </p:cNvSpPr>
          <p:nvPr>
            <p:ph idx="1"/>
          </p:nvPr>
        </p:nvSpPr>
        <p:spPr/>
        <p:txBody>
          <a:bodyPr/>
          <a:lstStyle/>
          <a:p>
            <a:pPr lvl="0"/>
            <a:r>
              <a:rPr lang="it-IT" dirty="0" smtClean="0"/>
              <a:t>Sono caratterizzati </a:t>
            </a:r>
            <a:r>
              <a:rPr lang="it-IT" dirty="0"/>
              <a:t>da deficit della </a:t>
            </a:r>
            <a:r>
              <a:rPr lang="it-IT" dirty="0" smtClean="0"/>
              <a:t>comunicazione</a:t>
            </a:r>
            <a:r>
              <a:rPr lang="it-IT" dirty="0"/>
              <a:t>, dell’interazione sociale e da problemi di comportamento.</a:t>
            </a:r>
          </a:p>
          <a:p>
            <a:endParaRPr lang="it-IT" dirty="0"/>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59832" y="3717032"/>
            <a:ext cx="3219450" cy="1419225"/>
          </a:xfrm>
          <a:prstGeom prst="rect">
            <a:avLst/>
          </a:prstGeom>
        </p:spPr>
      </p:pic>
    </p:spTree>
    <p:extLst>
      <p:ext uri="{BB962C8B-B14F-4D97-AF65-F5344CB8AC3E}">
        <p14:creationId xmlns:p14="http://schemas.microsoft.com/office/powerpoint/2010/main" val="246854713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463040" y="1052736"/>
            <a:ext cx="6196405" cy="4670333"/>
          </a:xfrm>
        </p:spPr>
        <p:txBody>
          <a:bodyPr>
            <a:noAutofit/>
          </a:bodyPr>
          <a:lstStyle/>
          <a:p>
            <a:pPr lvl="0" algn="just"/>
            <a:r>
              <a:rPr lang="it-IT" sz="2800" b="1" dirty="0"/>
              <a:t>L’autismo </a:t>
            </a:r>
            <a:r>
              <a:rPr lang="it-IT" sz="2800" dirty="0"/>
              <a:t>è un disturbo pervasivo dello sviluppo che ha un’alta correlazione con la disabilità intellettiva. </a:t>
            </a:r>
            <a:endParaRPr lang="it-IT" sz="2800" dirty="0" smtClean="0"/>
          </a:p>
          <a:p>
            <a:pPr lvl="0" algn="just"/>
            <a:r>
              <a:rPr lang="it-IT" sz="2800" dirty="0" smtClean="0"/>
              <a:t>Sebbene </a:t>
            </a:r>
            <a:r>
              <a:rPr lang="it-IT" sz="2800" dirty="0"/>
              <a:t>le cause dell’autismo non siano ancora del tutto note, sembra essere presente una </a:t>
            </a:r>
            <a:r>
              <a:rPr lang="it-IT" sz="2800" dirty="0" smtClean="0"/>
              <a:t>significativa </a:t>
            </a:r>
            <a:r>
              <a:rPr lang="it-IT" sz="2800" dirty="0"/>
              <a:t>componente genetica. </a:t>
            </a:r>
            <a:endParaRPr lang="it-IT" sz="2800" dirty="0" smtClean="0"/>
          </a:p>
          <a:p>
            <a:pPr marL="0" indent="0">
              <a:buNone/>
            </a:pPr>
            <a:endParaRPr lang="it-IT" sz="2800" dirty="0"/>
          </a:p>
        </p:txBody>
      </p:sp>
    </p:spTree>
    <p:extLst>
      <p:ext uri="{BB962C8B-B14F-4D97-AF65-F5344CB8AC3E}">
        <p14:creationId xmlns:p14="http://schemas.microsoft.com/office/powerpoint/2010/main" val="261782765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Come avvicinarsi alla disabilità?</a:t>
            </a:r>
            <a:endParaRPr lang="it-IT" dirty="0"/>
          </a:p>
        </p:txBody>
      </p:sp>
      <p:sp>
        <p:nvSpPr>
          <p:cNvPr id="3" name="Segnaposto contenuto 2"/>
          <p:cNvSpPr>
            <a:spLocks noGrp="1"/>
          </p:cNvSpPr>
          <p:nvPr>
            <p:ph idx="1"/>
          </p:nvPr>
        </p:nvSpPr>
        <p:spPr>
          <a:xfrm>
            <a:off x="827584" y="2119257"/>
            <a:ext cx="5112569" cy="3603812"/>
          </a:xfrm>
        </p:spPr>
        <p:txBody>
          <a:bodyPr>
            <a:normAutofit fontScale="92500" lnSpcReduction="10000"/>
          </a:bodyPr>
          <a:lstStyle/>
          <a:p>
            <a:pPr marL="0" indent="0" algn="just">
              <a:buNone/>
            </a:pPr>
            <a:r>
              <a:rPr lang="it-IT" dirty="0"/>
              <a:t>Nel corso degli ultimi decenni si è sviluppato un diverso approccio alla disabilità in senso generale. </a:t>
            </a:r>
            <a:endParaRPr lang="it-IT" dirty="0" smtClean="0"/>
          </a:p>
          <a:p>
            <a:pPr marL="0" indent="0" algn="just">
              <a:buNone/>
            </a:pPr>
            <a:r>
              <a:rPr lang="it-IT" dirty="0" smtClean="0"/>
              <a:t>Da </a:t>
            </a:r>
            <a:r>
              <a:rPr lang="it-IT" dirty="0"/>
              <a:t>un concetto di custodialismo e quindi di emarginazione sociale in cui la disabilità era vissuta come elemento discriminante si sta oggi sempre più affermando un approccio basato sulla qualità della vita della persona. </a:t>
            </a:r>
          </a:p>
          <a:p>
            <a:endParaRPr lang="it-IT" dirty="0"/>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72200" y="4581128"/>
            <a:ext cx="2232249" cy="1656184"/>
          </a:xfrm>
          <a:prstGeom prst="rect">
            <a:avLst/>
          </a:prstGeom>
        </p:spPr>
      </p:pic>
    </p:spTree>
    <p:extLst>
      <p:ext uri="{BB962C8B-B14F-4D97-AF65-F5344CB8AC3E}">
        <p14:creationId xmlns:p14="http://schemas.microsoft.com/office/powerpoint/2010/main" val="244560847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043608" y="1052736"/>
            <a:ext cx="6615837" cy="4670333"/>
          </a:xfrm>
        </p:spPr>
        <p:txBody>
          <a:bodyPr/>
          <a:lstStyle/>
          <a:p>
            <a:pPr marL="0" indent="0" algn="just">
              <a:buNone/>
            </a:pPr>
            <a:r>
              <a:rPr lang="it-IT" dirty="0"/>
              <a:t>L’impatto della condizione di disabilità sulla qualità di vita delle persone può essere particolarmente rilevante, coinvolgendo in maniera importante anche il nucleo familiare di origine.</a:t>
            </a:r>
          </a:p>
          <a:p>
            <a:endParaRPr lang="it-IT" dirty="0"/>
          </a:p>
          <a:p>
            <a:endParaRPr lang="it-IT" dirty="0"/>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11760" y="3212976"/>
            <a:ext cx="4406032" cy="2455714"/>
          </a:xfrm>
          <a:prstGeom prst="rect">
            <a:avLst/>
          </a:prstGeom>
        </p:spPr>
      </p:pic>
    </p:spTree>
    <p:extLst>
      <p:ext uri="{BB962C8B-B14F-4D97-AF65-F5344CB8AC3E}">
        <p14:creationId xmlns:p14="http://schemas.microsoft.com/office/powerpoint/2010/main" val="229509798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87624" y="1052736"/>
            <a:ext cx="6471821" cy="4670333"/>
          </a:xfrm>
        </p:spPr>
        <p:txBody>
          <a:bodyPr>
            <a:normAutofit/>
          </a:bodyPr>
          <a:lstStyle/>
          <a:p>
            <a:pPr marL="0" indent="0" algn="just">
              <a:buNone/>
            </a:pPr>
            <a:r>
              <a:rPr lang="it-IT" dirty="0" smtClean="0"/>
              <a:t>La </a:t>
            </a:r>
            <a:r>
              <a:rPr lang="it-IT" dirty="0"/>
              <a:t>persona con disabilità intellettiva necessita di una rete sociale che lo sostenga, composta dai familiari, dai servizi di riferimento, dalle istituzioni, dal quadro normativo e dalle risorse sul territorio. </a:t>
            </a:r>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71800" y="3284984"/>
            <a:ext cx="3600400" cy="2664296"/>
          </a:xfrm>
          <a:prstGeom prst="rect">
            <a:avLst/>
          </a:prstGeom>
        </p:spPr>
      </p:pic>
    </p:spTree>
    <p:extLst>
      <p:ext uri="{BB962C8B-B14F-4D97-AF65-F5344CB8AC3E}">
        <p14:creationId xmlns:p14="http://schemas.microsoft.com/office/powerpoint/2010/main" val="269871341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043608" y="1124744"/>
            <a:ext cx="6615837" cy="4598325"/>
          </a:xfrm>
        </p:spPr>
        <p:txBody>
          <a:bodyPr/>
          <a:lstStyle/>
          <a:p>
            <a:pPr marL="0" indent="0" algn="just">
              <a:buNone/>
            </a:pPr>
            <a:r>
              <a:rPr lang="it-IT" dirty="0"/>
              <a:t>Compito degli operatori sociali è quello di individuare e valutare un progetto individuale basato sui bisogni delle persone, al fine di favorirne lo sviluppo delle capacità di integrazione e partecipazione alla vita sociale.</a:t>
            </a:r>
          </a:p>
          <a:p>
            <a:pPr marL="0" indent="0">
              <a:buNone/>
            </a:pPr>
            <a:endParaRPr lang="it-IT" dirty="0"/>
          </a:p>
          <a:p>
            <a:endParaRPr lang="it-IT" dirty="0"/>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5856" y="3781866"/>
            <a:ext cx="2438400" cy="1647825"/>
          </a:xfrm>
          <a:prstGeom prst="rect">
            <a:avLst/>
          </a:prstGeom>
        </p:spPr>
      </p:pic>
    </p:spTree>
    <p:extLst>
      <p:ext uri="{BB962C8B-B14F-4D97-AF65-F5344CB8AC3E}">
        <p14:creationId xmlns:p14="http://schemas.microsoft.com/office/powerpoint/2010/main" val="59347439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olo 1"/>
          <p:cNvSpPr>
            <a:spLocks noGrp="1"/>
          </p:cNvSpPr>
          <p:nvPr>
            <p:ph type="title"/>
          </p:nvPr>
        </p:nvSpPr>
        <p:spPr/>
        <p:txBody>
          <a:bodyPr>
            <a:normAutofit fontScale="90000"/>
          </a:bodyPr>
          <a:lstStyle/>
          <a:p>
            <a:pPr algn="ctr"/>
            <a:r>
              <a:rPr lang="it-IT" altLang="it-IT" smtClean="0"/>
              <a:t>DISTURBI DEL COMPORTAMENTO</a:t>
            </a:r>
          </a:p>
        </p:txBody>
      </p:sp>
      <p:sp>
        <p:nvSpPr>
          <p:cNvPr id="6147" name="Segnaposto contenuto 2"/>
          <p:cNvSpPr>
            <a:spLocks noGrp="1"/>
          </p:cNvSpPr>
          <p:nvPr>
            <p:ph idx="1"/>
          </p:nvPr>
        </p:nvSpPr>
        <p:spPr/>
        <p:txBody>
          <a:bodyPr/>
          <a:lstStyle/>
          <a:p>
            <a:pPr>
              <a:defRPr/>
            </a:pPr>
            <a:r>
              <a:rPr lang="it-IT" altLang="it-IT" dirty="0" smtClean="0">
                <a:latin typeface="+mj-lt"/>
              </a:rPr>
              <a:t>Difficoltà di controllo e di gestione delle proprie emozioni</a:t>
            </a:r>
          </a:p>
          <a:p>
            <a:pPr>
              <a:defRPr/>
            </a:pPr>
            <a:r>
              <a:rPr lang="it-IT" altLang="it-IT" dirty="0" smtClean="0">
                <a:latin typeface="+mj-lt"/>
              </a:rPr>
              <a:t>Incapacità di conformare il proprio comportamento alle richieste dell’ambiente</a:t>
            </a:r>
          </a:p>
          <a:p>
            <a:pPr>
              <a:defRPr/>
            </a:pPr>
            <a:r>
              <a:rPr lang="it-IT" altLang="it-IT" dirty="0" smtClean="0">
                <a:latin typeface="+mj-lt"/>
              </a:rPr>
              <a:t>Scarsa capacità di prendere in considerazione il punto di vista altrui</a:t>
            </a:r>
          </a:p>
          <a:p>
            <a:pPr>
              <a:defRPr/>
            </a:pPr>
            <a:r>
              <a:rPr lang="it-IT" altLang="it-IT" dirty="0" smtClean="0">
                <a:latin typeface="+mj-lt"/>
              </a:rPr>
              <a:t>Bisogno impellente di soddisfazione delle proprie necessità con pretesa di priorità su tutto e su tutti</a:t>
            </a:r>
          </a:p>
          <a:p>
            <a:pPr>
              <a:defRPr/>
            </a:pPr>
            <a:endParaRPr lang="it-IT" altLang="it-IT" dirty="0"/>
          </a:p>
          <a:p>
            <a:pPr marL="0" indent="0">
              <a:buFont typeface="Wingdings 2" pitchFamily="18" charset="2"/>
              <a:buNone/>
              <a:defRPr/>
            </a:pPr>
            <a:endParaRPr lang="it-IT" altLang="it-IT" dirty="0" smtClean="0"/>
          </a:p>
        </p:txBody>
      </p:sp>
      <p:pic>
        <p:nvPicPr>
          <p:cNvPr id="6148" name="Picture 5" descr="C:\Users\alberto.ronzani\Desktop\index.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44208" y="5301208"/>
            <a:ext cx="2136775" cy="1357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7183417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egnaposto contenuto 2"/>
          <p:cNvSpPr>
            <a:spLocks noGrp="1"/>
          </p:cNvSpPr>
          <p:nvPr>
            <p:ph idx="1"/>
          </p:nvPr>
        </p:nvSpPr>
        <p:spPr>
          <a:xfrm>
            <a:off x="683568" y="908720"/>
            <a:ext cx="8003232" cy="5415880"/>
          </a:xfrm>
        </p:spPr>
        <p:txBody>
          <a:bodyPr>
            <a:normAutofit/>
          </a:bodyPr>
          <a:lstStyle/>
          <a:p>
            <a:pPr>
              <a:defRPr/>
            </a:pPr>
            <a:r>
              <a:rPr lang="it-IT" altLang="it-IT" sz="4400" dirty="0" smtClean="0">
                <a:latin typeface="+mj-lt"/>
              </a:rPr>
              <a:t>Rendimento scolastico al di sotto delle competenze intellettive </a:t>
            </a:r>
          </a:p>
          <a:p>
            <a:pPr>
              <a:defRPr/>
            </a:pPr>
            <a:r>
              <a:rPr lang="it-IT" altLang="it-IT" sz="4400" dirty="0" smtClean="0">
                <a:latin typeface="+mj-lt"/>
              </a:rPr>
              <a:t>Aggressività, rabbia, oppositività, provocazione, trasgressione delle norme sociali e morali</a:t>
            </a:r>
          </a:p>
        </p:txBody>
      </p:sp>
    </p:spTree>
    <p:extLst>
      <p:ext uri="{BB962C8B-B14F-4D97-AF65-F5344CB8AC3E}">
        <p14:creationId xmlns:p14="http://schemas.microsoft.com/office/powerpoint/2010/main" val="23541690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Le intelligenze multiple di Howard Gardner</a:t>
            </a:r>
            <a:endParaRPr lang="it-IT" dirty="0"/>
          </a:p>
        </p:txBody>
      </p:sp>
      <p:sp>
        <p:nvSpPr>
          <p:cNvPr id="3" name="Segnaposto contenuto 2"/>
          <p:cNvSpPr>
            <a:spLocks noGrp="1"/>
          </p:cNvSpPr>
          <p:nvPr>
            <p:ph idx="1"/>
          </p:nvPr>
        </p:nvSpPr>
        <p:spPr/>
        <p:txBody>
          <a:bodyPr>
            <a:normAutofit/>
          </a:bodyPr>
          <a:lstStyle/>
          <a:p>
            <a:r>
              <a:rPr lang="it-IT" b="1" dirty="0" smtClean="0"/>
              <a:t>Il primo psicologo che ha parlato delle intelligenze multiple è stato Gardner nel 1983</a:t>
            </a:r>
          </a:p>
          <a:p>
            <a:r>
              <a:rPr lang="it-IT" b="1" dirty="0" smtClean="0"/>
              <a:t>Il punto di partenza della sua teoria è la convinzione che non si possa ricondurre l’intelligenza a una realtà unidimensionale misurabile da un singolo numero ovvero da un punteggio di QI</a:t>
            </a:r>
          </a:p>
          <a:p>
            <a:r>
              <a:rPr lang="it-IT" b="1" dirty="0" smtClean="0"/>
              <a:t>Secondo Gardner ogni persona è dotata di almeno 7 (o anche 9) intelligenze</a:t>
            </a:r>
            <a:endParaRPr lang="it-IT" b="1" dirty="0"/>
          </a:p>
        </p:txBody>
      </p:sp>
    </p:spTree>
    <p:extLst>
      <p:ext uri="{BB962C8B-B14F-4D97-AF65-F5344CB8AC3E}">
        <p14:creationId xmlns:p14="http://schemas.microsoft.com/office/powerpoint/2010/main" val="44179520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olo 1"/>
          <p:cNvSpPr>
            <a:spLocks noGrp="1"/>
          </p:cNvSpPr>
          <p:nvPr>
            <p:ph type="title"/>
          </p:nvPr>
        </p:nvSpPr>
        <p:spPr/>
        <p:txBody>
          <a:bodyPr>
            <a:normAutofit fontScale="90000"/>
          </a:bodyPr>
          <a:lstStyle/>
          <a:p>
            <a:pPr algn="ctr"/>
            <a:r>
              <a:rPr lang="it-IT" altLang="it-IT" sz="4400" dirty="0" smtClean="0"/>
              <a:t>DISTURBI DA COMPORTAMENTO DIROMPENTE</a:t>
            </a:r>
          </a:p>
        </p:txBody>
      </p:sp>
      <p:sp>
        <p:nvSpPr>
          <p:cNvPr id="8195" name="Segnaposto contenuto 2"/>
          <p:cNvSpPr>
            <a:spLocks noGrp="1"/>
          </p:cNvSpPr>
          <p:nvPr>
            <p:ph idx="1"/>
          </p:nvPr>
        </p:nvSpPr>
        <p:spPr/>
        <p:txBody>
          <a:bodyPr>
            <a:normAutofit/>
          </a:bodyPr>
          <a:lstStyle/>
          <a:p>
            <a:pPr>
              <a:defRPr/>
            </a:pPr>
            <a:endParaRPr lang="it-IT" altLang="it-IT" dirty="0"/>
          </a:p>
          <a:p>
            <a:pPr marL="514350" indent="-514350">
              <a:buFont typeface="+mj-lt"/>
              <a:buAutoNum type="arabicPeriod"/>
              <a:defRPr/>
            </a:pPr>
            <a:r>
              <a:rPr lang="it-IT" altLang="it-IT" sz="4000" dirty="0" smtClean="0">
                <a:latin typeface="+mj-lt"/>
              </a:rPr>
              <a:t>Disturbo oppositivo-provocatorio</a:t>
            </a:r>
          </a:p>
          <a:p>
            <a:pPr marL="514350" indent="-514350">
              <a:buFont typeface="+mj-lt"/>
              <a:buAutoNum type="arabicPeriod"/>
              <a:defRPr/>
            </a:pPr>
            <a:r>
              <a:rPr lang="it-IT" altLang="it-IT" sz="4000" dirty="0" smtClean="0">
                <a:latin typeface="+mj-lt"/>
              </a:rPr>
              <a:t>Disturbo esplosivo intermittente ricorrente</a:t>
            </a:r>
          </a:p>
          <a:p>
            <a:pPr marL="514350" indent="-514350">
              <a:buFont typeface="+mj-lt"/>
              <a:buAutoNum type="arabicPeriod"/>
              <a:defRPr/>
            </a:pPr>
            <a:r>
              <a:rPr lang="it-IT" altLang="it-IT" sz="4000" dirty="0" smtClean="0">
                <a:latin typeface="+mj-lt"/>
              </a:rPr>
              <a:t>Disturbo della condotta (ad esordio infantile o adolescenziale)</a:t>
            </a:r>
          </a:p>
        </p:txBody>
      </p:sp>
    </p:spTree>
    <p:extLst>
      <p:ext uri="{BB962C8B-B14F-4D97-AF65-F5344CB8AC3E}">
        <p14:creationId xmlns:p14="http://schemas.microsoft.com/office/powerpoint/2010/main" val="3650626266"/>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olo 1"/>
          <p:cNvSpPr>
            <a:spLocks noGrp="1"/>
          </p:cNvSpPr>
          <p:nvPr>
            <p:ph type="title"/>
          </p:nvPr>
        </p:nvSpPr>
        <p:spPr/>
        <p:txBody>
          <a:bodyPr>
            <a:normAutofit fontScale="90000"/>
          </a:bodyPr>
          <a:lstStyle/>
          <a:p>
            <a:pPr algn="ctr"/>
            <a:r>
              <a:rPr lang="it-IT" altLang="it-IT" sz="4400" smtClean="0"/>
              <a:t>DISTURBO OPPOSITIVO-PROVOCATORIO</a:t>
            </a:r>
          </a:p>
        </p:txBody>
      </p:sp>
      <p:sp>
        <p:nvSpPr>
          <p:cNvPr id="9219" name="Segnaposto contenuto 2"/>
          <p:cNvSpPr>
            <a:spLocks noGrp="1"/>
          </p:cNvSpPr>
          <p:nvPr>
            <p:ph idx="1"/>
          </p:nvPr>
        </p:nvSpPr>
        <p:spPr/>
        <p:txBody>
          <a:bodyPr>
            <a:normAutofit lnSpcReduction="10000"/>
          </a:bodyPr>
          <a:lstStyle/>
          <a:p>
            <a:pPr marL="0" indent="0">
              <a:buFont typeface="Wingdings 2" pitchFamily="18" charset="2"/>
              <a:buNone/>
              <a:defRPr/>
            </a:pPr>
            <a:r>
              <a:rPr lang="it-IT" altLang="it-IT" sz="3600" dirty="0" smtClean="0">
                <a:latin typeface="+mj-lt"/>
              </a:rPr>
              <a:t>Il D.O.P. si inserisce nella categoria dei disturbi da comportamento dirompente e costituisce una patologia </a:t>
            </a:r>
            <a:r>
              <a:rPr lang="it-IT" altLang="it-IT" sz="3600" dirty="0" err="1" smtClean="0">
                <a:latin typeface="+mj-lt"/>
              </a:rPr>
              <a:t>Npi</a:t>
            </a:r>
            <a:r>
              <a:rPr lang="it-IT" altLang="it-IT" sz="3600" dirty="0" smtClean="0">
                <a:latin typeface="+mj-lt"/>
              </a:rPr>
              <a:t> nella quale è presente una modalità comportamentale ricorrente di tipo </a:t>
            </a:r>
            <a:r>
              <a:rPr lang="it-IT" altLang="it-IT" sz="3600" dirty="0" err="1" smtClean="0">
                <a:latin typeface="+mj-lt"/>
              </a:rPr>
              <a:t>negativistico</a:t>
            </a:r>
            <a:r>
              <a:rPr lang="it-IT" altLang="it-IT" sz="3600" dirty="0" smtClean="0">
                <a:latin typeface="+mj-lt"/>
              </a:rPr>
              <a:t>, provocatorio, disubbidiente ed ostile nei confronti delle figure dotate di autorità che persiste per almeno 6 mesi.</a:t>
            </a:r>
          </a:p>
        </p:txBody>
      </p:sp>
    </p:spTree>
    <p:extLst>
      <p:ext uri="{BB962C8B-B14F-4D97-AF65-F5344CB8AC3E}">
        <p14:creationId xmlns:p14="http://schemas.microsoft.com/office/powerpoint/2010/main" val="253294344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p:cNvSpPr>
            <a:spLocks noGrp="1"/>
          </p:cNvSpPr>
          <p:nvPr>
            <p:ph type="title"/>
          </p:nvPr>
        </p:nvSpPr>
        <p:spPr/>
        <p:txBody>
          <a:bodyPr/>
          <a:lstStyle/>
          <a:p>
            <a:pPr algn="ctr"/>
            <a:r>
              <a:rPr lang="it-IT" altLang="it-IT" smtClean="0"/>
              <a:t>CRITERI DIAGNOSTICI</a:t>
            </a:r>
          </a:p>
        </p:txBody>
      </p:sp>
      <p:sp>
        <p:nvSpPr>
          <p:cNvPr id="3" name="Segnaposto contenuto 2"/>
          <p:cNvSpPr>
            <a:spLocks noGrp="1"/>
          </p:cNvSpPr>
          <p:nvPr>
            <p:ph idx="1"/>
          </p:nvPr>
        </p:nvSpPr>
        <p:spPr/>
        <p:txBody>
          <a:bodyPr>
            <a:normAutofit/>
          </a:bodyPr>
          <a:lstStyle/>
          <a:p>
            <a:pPr marL="0" indent="0">
              <a:buFont typeface="Wingdings 2" pitchFamily="18" charset="2"/>
              <a:buNone/>
              <a:defRPr/>
            </a:pPr>
            <a:r>
              <a:rPr lang="it-IT" sz="2800" dirty="0" smtClean="0">
                <a:latin typeface="+mj-lt"/>
              </a:rPr>
              <a:t>ALMENO 1 DEI SEGUENTI COMPORTAMENTI</a:t>
            </a:r>
          </a:p>
          <a:p>
            <a:pPr>
              <a:defRPr/>
            </a:pPr>
            <a:r>
              <a:rPr lang="it-IT" sz="2800" dirty="0" smtClean="0">
                <a:latin typeface="+mj-lt"/>
              </a:rPr>
              <a:t>Perdita di controllo</a:t>
            </a:r>
          </a:p>
          <a:p>
            <a:pPr>
              <a:defRPr/>
            </a:pPr>
            <a:r>
              <a:rPr lang="it-IT" sz="2800" dirty="0" smtClean="0">
                <a:latin typeface="+mj-lt"/>
              </a:rPr>
              <a:t>Litigi con adulti </a:t>
            </a:r>
          </a:p>
          <a:p>
            <a:pPr>
              <a:defRPr/>
            </a:pPr>
            <a:r>
              <a:rPr lang="it-IT" sz="2800" dirty="0" smtClean="0">
                <a:latin typeface="+mj-lt"/>
              </a:rPr>
              <a:t>Opposizione attiva o rifiuto di rispettare regole  o richieste di adulti</a:t>
            </a:r>
          </a:p>
          <a:p>
            <a:pPr>
              <a:defRPr/>
            </a:pPr>
            <a:r>
              <a:rPr lang="it-IT" sz="2800" dirty="0" smtClean="0">
                <a:latin typeface="+mj-lt"/>
              </a:rPr>
              <a:t>Azioni deliberate che danno fastidio agli altri</a:t>
            </a:r>
          </a:p>
          <a:p>
            <a:pPr>
              <a:defRPr/>
            </a:pPr>
            <a:r>
              <a:rPr lang="it-IT" sz="2800" dirty="0" smtClean="0">
                <a:latin typeface="+mj-lt"/>
              </a:rPr>
              <a:t>Accuse agli altri dei propri sbagli o del proprio cattivo comportamento</a:t>
            </a:r>
            <a:endParaRPr lang="it-IT" sz="2800" dirty="0">
              <a:latin typeface="+mj-lt"/>
            </a:endParaRPr>
          </a:p>
        </p:txBody>
      </p:sp>
      <p:pic>
        <p:nvPicPr>
          <p:cNvPr id="10244" name="Immagin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804248" y="5445224"/>
            <a:ext cx="1706563"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92368288"/>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755576" y="836712"/>
            <a:ext cx="7931224" cy="5487888"/>
          </a:xfrm>
        </p:spPr>
        <p:txBody>
          <a:bodyPr/>
          <a:lstStyle/>
          <a:p>
            <a:pPr>
              <a:defRPr/>
            </a:pPr>
            <a:r>
              <a:rPr lang="it-IT" sz="3200" dirty="0" smtClean="0">
                <a:latin typeface="+mj-lt"/>
              </a:rPr>
              <a:t>Suscettibilità o fastidio nei confronti degli altri</a:t>
            </a:r>
          </a:p>
          <a:p>
            <a:pPr>
              <a:defRPr/>
            </a:pPr>
            <a:r>
              <a:rPr lang="it-IT" sz="3200" dirty="0" smtClean="0">
                <a:latin typeface="+mj-lt"/>
              </a:rPr>
              <a:t>Essere collerico o risentirsi</a:t>
            </a:r>
          </a:p>
          <a:p>
            <a:pPr>
              <a:defRPr/>
            </a:pPr>
            <a:r>
              <a:rPr lang="it-IT" sz="3200" dirty="0" smtClean="0">
                <a:latin typeface="+mj-lt"/>
              </a:rPr>
              <a:t>Essere dispettoso o vendicativo</a:t>
            </a:r>
          </a:p>
          <a:p>
            <a:pPr>
              <a:defRPr/>
            </a:pPr>
            <a:endParaRPr lang="it-IT" sz="3200" dirty="0">
              <a:latin typeface="+mj-lt"/>
            </a:endParaRPr>
          </a:p>
          <a:p>
            <a:pPr marL="0" indent="0">
              <a:buFont typeface="Wingdings 2" pitchFamily="18" charset="2"/>
              <a:buNone/>
              <a:defRPr/>
            </a:pPr>
            <a:r>
              <a:rPr lang="it-IT" sz="3200" dirty="0" smtClean="0">
                <a:latin typeface="+mj-lt"/>
              </a:rPr>
              <a:t>Comportamenti che devono essere più frequenti di quanto compaiono in soggetti di pari età e comportare una significativa compromissione del funzionamento sociale, scolastico o lavorativo.</a:t>
            </a:r>
          </a:p>
          <a:p>
            <a:pPr marL="0" indent="0">
              <a:buFont typeface="Wingdings 2" pitchFamily="18" charset="2"/>
              <a:buNone/>
              <a:defRPr/>
            </a:pPr>
            <a:endParaRPr lang="it-IT" dirty="0"/>
          </a:p>
          <a:p>
            <a:pPr marL="0" indent="0">
              <a:buFont typeface="Wingdings 2" pitchFamily="18" charset="2"/>
              <a:buNone/>
              <a:defRPr/>
            </a:pPr>
            <a:endParaRPr lang="it-IT" dirty="0"/>
          </a:p>
        </p:txBody>
      </p:sp>
      <p:pic>
        <p:nvPicPr>
          <p:cNvPr id="11267" name="Immagin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948264" y="1628800"/>
            <a:ext cx="1427163" cy="179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02541102"/>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683568" y="980728"/>
            <a:ext cx="7869882" cy="3957985"/>
          </a:xfrm>
        </p:spPr>
        <p:txBody>
          <a:bodyPr/>
          <a:lstStyle/>
          <a:p>
            <a:pPr>
              <a:defRPr/>
            </a:pPr>
            <a:r>
              <a:rPr lang="it-IT" dirty="0" smtClean="0">
                <a:latin typeface="+mj-lt"/>
              </a:rPr>
              <a:t>Il soggetto con DOP non ha piena consapevolezza circa la disfunzionalità del proprio comportamento che al contrario viene percepito come risposta funzionale al </a:t>
            </a:r>
            <a:r>
              <a:rPr lang="it-IT" dirty="0" err="1" smtClean="0">
                <a:latin typeface="+mj-lt"/>
              </a:rPr>
              <a:t>fronteggiamento</a:t>
            </a:r>
            <a:r>
              <a:rPr lang="it-IT" dirty="0" smtClean="0">
                <a:latin typeface="+mj-lt"/>
              </a:rPr>
              <a:t> di un ambiente frustrante</a:t>
            </a:r>
          </a:p>
          <a:p>
            <a:pPr>
              <a:defRPr/>
            </a:pPr>
            <a:r>
              <a:rPr lang="it-IT" dirty="0" smtClean="0">
                <a:latin typeface="+mj-lt"/>
              </a:rPr>
              <a:t>Ciò provoca l’allargamento della cerchia dei destinatari del comportamento stesso</a:t>
            </a:r>
            <a:endParaRPr lang="it-IT" dirty="0">
              <a:latin typeface="+mj-lt"/>
            </a:endParaRPr>
          </a:p>
        </p:txBody>
      </p:sp>
    </p:spTree>
    <p:extLst>
      <p:ext uri="{BB962C8B-B14F-4D97-AF65-F5344CB8AC3E}">
        <p14:creationId xmlns:p14="http://schemas.microsoft.com/office/powerpoint/2010/main" val="125195338"/>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755576" y="764705"/>
            <a:ext cx="7931224" cy="5559896"/>
          </a:xfrm>
        </p:spPr>
        <p:txBody>
          <a:bodyPr/>
          <a:lstStyle/>
          <a:p>
            <a:pPr>
              <a:defRPr/>
            </a:pPr>
            <a:r>
              <a:rPr lang="it-IT" sz="3600" dirty="0" smtClean="0">
                <a:latin typeface="+mj-lt"/>
              </a:rPr>
              <a:t>CON GLI ADULTI si instaurano dinamiche verbali connotate dal non riconoscimento del ruolo, svalutazione, derisione</a:t>
            </a:r>
          </a:p>
          <a:p>
            <a:pPr>
              <a:defRPr/>
            </a:pPr>
            <a:r>
              <a:rPr lang="it-IT" sz="3600" dirty="0" smtClean="0">
                <a:latin typeface="+mj-lt"/>
              </a:rPr>
              <a:t>CON I PARI prevalgono condotte volte al dominio, alla prevaricazione e all’intimidazione che rendono difficoltoso lo svolgimento di attività ludico-ricreative e strutturate</a:t>
            </a:r>
            <a:endParaRPr lang="it-IT" sz="3600" dirty="0">
              <a:latin typeface="+mj-lt"/>
            </a:endParaRPr>
          </a:p>
        </p:txBody>
      </p:sp>
    </p:spTree>
    <p:extLst>
      <p:ext uri="{BB962C8B-B14F-4D97-AF65-F5344CB8AC3E}">
        <p14:creationId xmlns:p14="http://schemas.microsoft.com/office/powerpoint/2010/main" val="2003839993"/>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egnaposto contenuto 2"/>
          <p:cNvSpPr>
            <a:spLocks noGrp="1"/>
          </p:cNvSpPr>
          <p:nvPr>
            <p:ph idx="1"/>
          </p:nvPr>
        </p:nvSpPr>
        <p:spPr>
          <a:xfrm>
            <a:off x="755575" y="1052736"/>
            <a:ext cx="8137599" cy="5343525"/>
          </a:xfrm>
        </p:spPr>
        <p:txBody>
          <a:bodyPr/>
          <a:lstStyle/>
          <a:p>
            <a:pPr marL="0" indent="0">
              <a:buFont typeface="Wingdings 2" pitchFamily="18" charset="2"/>
              <a:buNone/>
            </a:pPr>
            <a:r>
              <a:rPr lang="it-IT" altLang="it-IT" smtClean="0"/>
              <a:t>SCARSA </a:t>
            </a:r>
          </a:p>
          <a:p>
            <a:pPr marL="0" indent="0">
              <a:buFont typeface="Wingdings 2" pitchFamily="18" charset="2"/>
              <a:buNone/>
            </a:pPr>
            <a:r>
              <a:rPr lang="it-IT" altLang="it-IT" smtClean="0"/>
              <a:t>COMPETENZA </a:t>
            </a:r>
          </a:p>
          <a:p>
            <a:pPr marL="0" indent="0">
              <a:buFont typeface="Wingdings 2" pitchFamily="18" charset="2"/>
              <a:buNone/>
            </a:pPr>
            <a:r>
              <a:rPr lang="it-IT" altLang="it-IT" smtClean="0"/>
              <a:t>RELAZIONALE </a:t>
            </a:r>
          </a:p>
          <a:p>
            <a:pPr marL="0" indent="0">
              <a:buFont typeface="Wingdings 2" pitchFamily="18" charset="2"/>
              <a:buNone/>
            </a:pPr>
            <a:endParaRPr lang="it-IT" altLang="it-IT" smtClean="0"/>
          </a:p>
          <a:p>
            <a:pPr marL="0" indent="0">
              <a:buFont typeface="Wingdings 2" pitchFamily="18" charset="2"/>
              <a:buNone/>
            </a:pPr>
            <a:endParaRPr lang="it-IT" altLang="it-IT" smtClean="0"/>
          </a:p>
          <a:p>
            <a:pPr marL="0" indent="0">
              <a:buFont typeface="Wingdings 2" pitchFamily="18" charset="2"/>
              <a:buNone/>
            </a:pPr>
            <a:r>
              <a:rPr lang="it-IT" altLang="it-IT" sz="2800" smtClean="0"/>
              <a:t>GIUDIZI </a:t>
            </a:r>
          </a:p>
          <a:p>
            <a:pPr marL="0" indent="0">
              <a:buFont typeface="Wingdings 2" pitchFamily="18" charset="2"/>
              <a:buNone/>
            </a:pPr>
            <a:r>
              <a:rPr lang="it-IT" altLang="it-IT" sz="2800" smtClean="0"/>
              <a:t>ESPRESSI </a:t>
            </a:r>
          </a:p>
          <a:p>
            <a:pPr marL="0" indent="0">
              <a:buFont typeface="Wingdings 2" pitchFamily="18" charset="2"/>
              <a:buNone/>
            </a:pPr>
            <a:r>
              <a:rPr lang="it-IT" altLang="it-IT" sz="2800" smtClean="0"/>
              <a:t>DALL’ALTRO</a:t>
            </a:r>
          </a:p>
        </p:txBody>
      </p:sp>
      <p:sp>
        <p:nvSpPr>
          <p:cNvPr id="4" name="Freccia a destra 3"/>
          <p:cNvSpPr/>
          <p:nvPr/>
        </p:nvSpPr>
        <p:spPr>
          <a:xfrm>
            <a:off x="3348038" y="1879600"/>
            <a:ext cx="2303462" cy="4841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a:p>
        </p:txBody>
      </p:sp>
      <p:sp>
        <p:nvSpPr>
          <p:cNvPr id="5" name="CasellaDiTesto 4"/>
          <p:cNvSpPr txBox="1"/>
          <p:nvPr/>
        </p:nvSpPr>
        <p:spPr>
          <a:xfrm>
            <a:off x="6372225" y="1198563"/>
            <a:ext cx="2087563" cy="1200150"/>
          </a:xfrm>
          <a:prstGeom prst="rect">
            <a:avLst/>
          </a:prstGeom>
          <a:noFill/>
        </p:spPr>
        <p:txBody>
          <a:bodyPr>
            <a:spAutoFit/>
          </a:bodyPr>
          <a:lstStyle/>
          <a:p>
            <a:pPr>
              <a:defRPr/>
            </a:pPr>
            <a:r>
              <a:rPr lang="it-IT" sz="2400" dirty="0">
                <a:latin typeface="+mj-lt"/>
              </a:rPr>
              <a:t>IDEA SFAVOREVOLE DI </a:t>
            </a:r>
            <a:r>
              <a:rPr lang="it-IT" sz="2400" dirty="0" err="1">
                <a:latin typeface="+mj-lt"/>
              </a:rPr>
              <a:t>Sè</a:t>
            </a:r>
            <a:endParaRPr lang="it-IT" sz="2400" dirty="0">
              <a:latin typeface="+mj-lt"/>
            </a:endParaRPr>
          </a:p>
        </p:txBody>
      </p:sp>
      <p:sp>
        <p:nvSpPr>
          <p:cNvPr id="6" name="Freccia a destra 5"/>
          <p:cNvSpPr/>
          <p:nvPr/>
        </p:nvSpPr>
        <p:spPr>
          <a:xfrm>
            <a:off x="3203575" y="4318000"/>
            <a:ext cx="2447925" cy="5032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a:p>
        </p:txBody>
      </p:sp>
      <p:sp>
        <p:nvSpPr>
          <p:cNvPr id="7" name="CasellaDiTesto 6"/>
          <p:cNvSpPr txBox="1"/>
          <p:nvPr/>
        </p:nvSpPr>
        <p:spPr>
          <a:xfrm>
            <a:off x="6156325" y="4316413"/>
            <a:ext cx="2736850" cy="461962"/>
          </a:xfrm>
          <a:prstGeom prst="rect">
            <a:avLst/>
          </a:prstGeom>
          <a:noFill/>
        </p:spPr>
        <p:txBody>
          <a:bodyPr>
            <a:spAutoFit/>
          </a:bodyPr>
          <a:lstStyle/>
          <a:p>
            <a:pPr>
              <a:defRPr/>
            </a:pPr>
            <a:r>
              <a:rPr lang="it-IT" sz="2400" dirty="0">
                <a:latin typeface="+mj-lt"/>
              </a:rPr>
              <a:t>BASSA AUTOSTIMA</a:t>
            </a:r>
          </a:p>
        </p:txBody>
      </p:sp>
      <p:sp>
        <p:nvSpPr>
          <p:cNvPr id="8" name="Freccia in giù 7"/>
          <p:cNvSpPr/>
          <p:nvPr/>
        </p:nvSpPr>
        <p:spPr>
          <a:xfrm>
            <a:off x="7164388" y="2565400"/>
            <a:ext cx="503237" cy="15113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a:p>
        </p:txBody>
      </p:sp>
    </p:spTree>
    <p:extLst>
      <p:ext uri="{BB962C8B-B14F-4D97-AF65-F5344CB8AC3E}">
        <p14:creationId xmlns:p14="http://schemas.microsoft.com/office/powerpoint/2010/main" val="2337527574"/>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egnaposto contenuto 2"/>
          <p:cNvSpPr>
            <a:spLocks noGrp="1"/>
          </p:cNvSpPr>
          <p:nvPr>
            <p:ph idx="1"/>
          </p:nvPr>
        </p:nvSpPr>
        <p:spPr>
          <a:xfrm>
            <a:off x="827584" y="764704"/>
            <a:ext cx="7859216" cy="5559896"/>
          </a:xfrm>
        </p:spPr>
        <p:txBody>
          <a:bodyPr>
            <a:normAutofit/>
          </a:bodyPr>
          <a:lstStyle/>
          <a:p>
            <a:pPr marL="0" indent="0">
              <a:buFont typeface="Wingdings 2" pitchFamily="18" charset="2"/>
              <a:buNone/>
              <a:defRPr/>
            </a:pPr>
            <a:r>
              <a:rPr lang="it-IT" altLang="it-IT" sz="4400" dirty="0" smtClean="0">
                <a:latin typeface="+mj-lt"/>
              </a:rPr>
              <a:t>La sintomatologia del DOP compare in modo graduale, generalmente prima degli 8 anni e non oltre il periodo adolescenziale.</a:t>
            </a:r>
          </a:p>
          <a:p>
            <a:pPr marL="0" indent="0">
              <a:buFont typeface="Wingdings 2" pitchFamily="18" charset="2"/>
              <a:buNone/>
              <a:defRPr/>
            </a:pPr>
            <a:r>
              <a:rPr lang="it-IT" altLang="it-IT" sz="4400" dirty="0" smtClean="0">
                <a:latin typeface="+mj-lt"/>
              </a:rPr>
              <a:t>La sintomatologia deve assumere forme frequenti e gravi.</a:t>
            </a:r>
          </a:p>
        </p:txBody>
      </p:sp>
    </p:spTree>
    <p:extLst>
      <p:ext uri="{BB962C8B-B14F-4D97-AF65-F5344CB8AC3E}">
        <p14:creationId xmlns:p14="http://schemas.microsoft.com/office/powerpoint/2010/main" val="2873651463"/>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99591" y="620689"/>
            <a:ext cx="7798321" cy="5703912"/>
          </a:xfrm>
        </p:spPr>
        <p:txBody>
          <a:bodyPr/>
          <a:lstStyle/>
          <a:p>
            <a:pPr marL="0" indent="0">
              <a:buFont typeface="Wingdings 2" pitchFamily="18" charset="2"/>
              <a:buNone/>
              <a:defRPr/>
            </a:pPr>
            <a:r>
              <a:rPr lang="it-IT" dirty="0">
                <a:latin typeface="+mj-lt"/>
              </a:rPr>
              <a:t>L'AGGRESSIVITÀ FASE-SPECIFICA DEL DISTURBO OPPOSITIVO PROVOCATORIO 	</a:t>
            </a:r>
          </a:p>
          <a:p>
            <a:pPr marL="0" indent="0">
              <a:buFont typeface="Wingdings 2" pitchFamily="18" charset="2"/>
              <a:buNone/>
              <a:defRPr/>
            </a:pPr>
            <a:r>
              <a:rPr lang="it-IT" dirty="0">
                <a:latin typeface="+mj-lt"/>
              </a:rPr>
              <a:t>	</a:t>
            </a:r>
          </a:p>
          <a:p>
            <a:pPr marL="0" indent="0">
              <a:buFont typeface="Wingdings 2" pitchFamily="18" charset="2"/>
              <a:buNone/>
              <a:defRPr/>
            </a:pPr>
            <a:r>
              <a:rPr lang="it-IT" i="1" dirty="0">
                <a:latin typeface="+mj-lt"/>
              </a:rPr>
              <a:t>Prima infanzia </a:t>
            </a:r>
            <a:r>
              <a:rPr lang="it-IT" dirty="0">
                <a:latin typeface="+mj-lt"/>
              </a:rPr>
              <a:t>(età prescolare) 	</a:t>
            </a:r>
            <a:endParaRPr lang="it-IT" dirty="0" smtClean="0">
              <a:latin typeface="+mj-lt"/>
            </a:endParaRPr>
          </a:p>
          <a:p>
            <a:pPr>
              <a:defRPr/>
            </a:pPr>
            <a:r>
              <a:rPr lang="it-IT" dirty="0" smtClean="0">
                <a:latin typeface="+mj-lt"/>
              </a:rPr>
              <a:t>Risposta </a:t>
            </a:r>
            <a:r>
              <a:rPr lang="it-IT" dirty="0">
                <a:latin typeface="+mj-lt"/>
              </a:rPr>
              <a:t>a uno stile genitoriale incoerente o autoritario 	</a:t>
            </a:r>
            <a:endParaRPr lang="it-IT" dirty="0" smtClean="0">
              <a:latin typeface="+mj-lt"/>
            </a:endParaRPr>
          </a:p>
          <a:p>
            <a:pPr marL="0" indent="0">
              <a:buFont typeface="Wingdings 2" pitchFamily="18" charset="2"/>
              <a:buNone/>
              <a:defRPr/>
            </a:pPr>
            <a:r>
              <a:rPr lang="it-IT" i="1" dirty="0" smtClean="0">
                <a:latin typeface="+mj-lt"/>
              </a:rPr>
              <a:t>Seconda </a:t>
            </a:r>
            <a:r>
              <a:rPr lang="it-IT" i="1" dirty="0">
                <a:latin typeface="+mj-lt"/>
              </a:rPr>
              <a:t>infanzia </a:t>
            </a:r>
            <a:r>
              <a:rPr lang="it-IT" dirty="0">
                <a:latin typeface="+mj-lt"/>
              </a:rPr>
              <a:t>(inserimento nei percorsi di istruzione formale) 	</a:t>
            </a:r>
            <a:endParaRPr lang="it-IT" dirty="0" smtClean="0">
              <a:latin typeface="+mj-lt"/>
            </a:endParaRPr>
          </a:p>
          <a:p>
            <a:pPr>
              <a:defRPr/>
            </a:pPr>
            <a:r>
              <a:rPr lang="it-IT" dirty="0" smtClean="0">
                <a:latin typeface="+mj-lt"/>
              </a:rPr>
              <a:t>Comparsa </a:t>
            </a:r>
            <a:r>
              <a:rPr lang="it-IT" dirty="0">
                <a:latin typeface="+mj-lt"/>
              </a:rPr>
              <a:t>dei primi comportamenti antisociali 	</a:t>
            </a:r>
          </a:p>
          <a:p>
            <a:pPr>
              <a:defRPr/>
            </a:pPr>
            <a:r>
              <a:rPr lang="it-IT" dirty="0" smtClean="0">
                <a:latin typeface="+mj-lt"/>
              </a:rPr>
              <a:t>Ribellione </a:t>
            </a:r>
            <a:r>
              <a:rPr lang="it-IT" dirty="0">
                <a:latin typeface="+mj-lt"/>
              </a:rPr>
              <a:t>nei confronti dell’autorità </a:t>
            </a:r>
          </a:p>
          <a:p>
            <a:pPr>
              <a:defRPr/>
            </a:pPr>
            <a:r>
              <a:rPr lang="it-IT" dirty="0" smtClean="0">
                <a:latin typeface="+mj-lt"/>
              </a:rPr>
              <a:t>Rifiuto </a:t>
            </a:r>
            <a:r>
              <a:rPr lang="it-IT" dirty="0">
                <a:latin typeface="+mj-lt"/>
              </a:rPr>
              <a:t>di esecuzione delle consegne </a:t>
            </a:r>
          </a:p>
        </p:txBody>
      </p:sp>
    </p:spTree>
    <p:extLst>
      <p:ext uri="{BB962C8B-B14F-4D97-AF65-F5344CB8AC3E}">
        <p14:creationId xmlns:p14="http://schemas.microsoft.com/office/powerpoint/2010/main" val="1578515332"/>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755576" y="764705"/>
            <a:ext cx="7931224" cy="5559896"/>
          </a:xfrm>
        </p:spPr>
        <p:txBody>
          <a:bodyPr/>
          <a:lstStyle/>
          <a:p>
            <a:pPr>
              <a:defRPr/>
            </a:pPr>
            <a:r>
              <a:rPr lang="it-IT" dirty="0" smtClean="0">
                <a:latin typeface="+mj-lt"/>
              </a:rPr>
              <a:t>Mancato svolgimento dei compiti </a:t>
            </a:r>
          </a:p>
          <a:p>
            <a:pPr>
              <a:defRPr/>
            </a:pPr>
            <a:r>
              <a:rPr lang="it-IT" dirty="0" smtClean="0">
                <a:latin typeface="+mj-lt"/>
              </a:rPr>
              <a:t> Mancanza di attenzione a quanto viene detto </a:t>
            </a:r>
          </a:p>
          <a:p>
            <a:pPr>
              <a:defRPr/>
            </a:pPr>
            <a:r>
              <a:rPr lang="it-IT" dirty="0" smtClean="0">
                <a:latin typeface="+mj-lt"/>
              </a:rPr>
              <a:t> Scarso rendimento scolastico </a:t>
            </a:r>
          </a:p>
          <a:p>
            <a:pPr>
              <a:defRPr/>
            </a:pPr>
            <a:r>
              <a:rPr lang="it-IT" dirty="0" smtClean="0">
                <a:latin typeface="+mj-lt"/>
              </a:rPr>
              <a:t>Mancata integrazione nel gruppo classe </a:t>
            </a:r>
          </a:p>
          <a:p>
            <a:pPr>
              <a:defRPr/>
            </a:pPr>
            <a:r>
              <a:rPr lang="it-IT" dirty="0" smtClean="0">
                <a:latin typeface="+mj-lt"/>
              </a:rPr>
              <a:t>Rifiuto da parte degli insegnanti e dei coetanei </a:t>
            </a:r>
          </a:p>
          <a:p>
            <a:pPr>
              <a:defRPr/>
            </a:pPr>
            <a:r>
              <a:rPr lang="it-IT" dirty="0" smtClean="0">
                <a:latin typeface="+mj-lt"/>
              </a:rPr>
              <a:t> Isolamento sociale </a:t>
            </a:r>
          </a:p>
          <a:p>
            <a:pPr marL="0" indent="0">
              <a:buFont typeface="Wingdings 2" pitchFamily="18" charset="2"/>
              <a:buNone/>
              <a:defRPr/>
            </a:pPr>
            <a:r>
              <a:rPr lang="it-IT" dirty="0" smtClean="0"/>
              <a:t>	</a:t>
            </a:r>
          </a:p>
          <a:p>
            <a:pPr marL="0" indent="0">
              <a:buFont typeface="Wingdings 2" pitchFamily="18" charset="2"/>
              <a:buNone/>
              <a:defRPr/>
            </a:pPr>
            <a:endParaRPr lang="it-IT" dirty="0"/>
          </a:p>
        </p:txBody>
      </p:sp>
    </p:spTree>
    <p:extLst>
      <p:ext uri="{BB962C8B-B14F-4D97-AF65-F5344CB8AC3E}">
        <p14:creationId xmlns:p14="http://schemas.microsoft.com/office/powerpoint/2010/main" val="7714183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87624" y="1052736"/>
            <a:ext cx="6471821" cy="4670333"/>
          </a:xfrm>
        </p:spPr>
        <p:txBody>
          <a:bodyPr>
            <a:normAutofit fontScale="92500" lnSpcReduction="20000"/>
          </a:bodyPr>
          <a:lstStyle/>
          <a:p>
            <a:pPr marL="457200" indent="-457200">
              <a:buFont typeface="+mj-lt"/>
              <a:buAutoNum type="arabicPeriod"/>
            </a:pPr>
            <a:r>
              <a:rPr lang="it-IT" b="1" dirty="0" smtClean="0">
                <a:solidFill>
                  <a:srgbClr val="0070C0"/>
                </a:solidFill>
                <a:effectLst>
                  <a:outerShdw blurRad="38100" dist="38100" dir="2700000" algn="tl">
                    <a:srgbClr val="000000">
                      <a:alpha val="43137"/>
                    </a:srgbClr>
                  </a:outerShdw>
                </a:effectLst>
              </a:rPr>
              <a:t>Intelligenza logico-matematica</a:t>
            </a:r>
            <a:r>
              <a:rPr lang="it-IT" b="1" dirty="0" smtClean="0"/>
              <a:t>: capacità di usare i numeri in maniera efficace e di saper ragionare bene</a:t>
            </a:r>
          </a:p>
          <a:p>
            <a:pPr marL="457200" indent="-457200">
              <a:buFont typeface="+mj-lt"/>
              <a:buAutoNum type="arabicPeriod"/>
            </a:pPr>
            <a:r>
              <a:rPr lang="it-IT" b="1" dirty="0" smtClean="0">
                <a:solidFill>
                  <a:srgbClr val="0070C0"/>
                </a:solidFill>
                <a:effectLst>
                  <a:outerShdw blurRad="38100" dist="38100" dir="2700000" algn="tl">
                    <a:srgbClr val="000000">
                      <a:alpha val="43137"/>
                    </a:srgbClr>
                  </a:outerShdw>
                </a:effectLst>
              </a:rPr>
              <a:t>Intelligenza linguistico-verbale</a:t>
            </a:r>
            <a:r>
              <a:rPr lang="it-IT" b="1" dirty="0" smtClean="0"/>
              <a:t>: capacità di usare le parole in modo efficace sia oralmente che per iscritto</a:t>
            </a:r>
          </a:p>
          <a:p>
            <a:pPr marL="457200" indent="-457200">
              <a:buFont typeface="+mj-lt"/>
              <a:buAutoNum type="arabicPeriod"/>
            </a:pPr>
            <a:r>
              <a:rPr lang="it-IT" b="1" dirty="0" smtClean="0">
                <a:solidFill>
                  <a:srgbClr val="0070C0"/>
                </a:solidFill>
                <a:effectLst>
                  <a:outerShdw blurRad="38100" dist="38100" dir="2700000" algn="tl">
                    <a:srgbClr val="000000">
                      <a:alpha val="43137"/>
                    </a:srgbClr>
                  </a:outerShdw>
                </a:effectLst>
              </a:rPr>
              <a:t>Intelligenza </a:t>
            </a:r>
            <a:r>
              <a:rPr lang="it-IT" b="1" dirty="0" err="1" smtClean="0">
                <a:solidFill>
                  <a:srgbClr val="0070C0"/>
                </a:solidFill>
                <a:effectLst>
                  <a:outerShdw blurRad="38100" dist="38100" dir="2700000" algn="tl">
                    <a:srgbClr val="000000">
                      <a:alpha val="43137"/>
                    </a:srgbClr>
                  </a:outerShdw>
                </a:effectLst>
              </a:rPr>
              <a:t>kinestetica</a:t>
            </a:r>
            <a:r>
              <a:rPr lang="it-IT" b="1" dirty="0" smtClean="0"/>
              <a:t>: abilità nell’uso del proprio corpo per esprimere idee e sentimenti e facilità di usare le proprie mani per produrre o trasformare cose</a:t>
            </a:r>
          </a:p>
          <a:p>
            <a:pPr marL="457200" indent="-457200">
              <a:buFont typeface="+mj-lt"/>
              <a:buAutoNum type="arabicPeriod"/>
            </a:pPr>
            <a:r>
              <a:rPr lang="it-IT" b="1" dirty="0" smtClean="0">
                <a:solidFill>
                  <a:srgbClr val="0070C0"/>
                </a:solidFill>
                <a:effectLst>
                  <a:outerShdw blurRad="38100" dist="38100" dir="2700000" algn="tl">
                    <a:srgbClr val="000000">
                      <a:alpha val="43137"/>
                    </a:srgbClr>
                  </a:outerShdw>
                </a:effectLst>
              </a:rPr>
              <a:t>Intelligenza visivo-spaziale</a:t>
            </a:r>
            <a:r>
              <a:rPr lang="it-IT" b="1" dirty="0" smtClean="0"/>
              <a:t>: abilità a percepire il mondo visivo/spaziale accuratamente e operare trasformazioni su quelle percezioni</a:t>
            </a:r>
            <a:endParaRPr lang="it-IT" b="1" dirty="0">
              <a:solidFill>
                <a:srgbClr val="0070C0"/>
              </a:solidFill>
            </a:endParaRPr>
          </a:p>
        </p:txBody>
      </p:sp>
    </p:spTree>
    <p:extLst>
      <p:ext uri="{BB962C8B-B14F-4D97-AF65-F5344CB8AC3E}">
        <p14:creationId xmlns:p14="http://schemas.microsoft.com/office/powerpoint/2010/main" val="1020144860"/>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7584" y="764705"/>
            <a:ext cx="7859216" cy="5559896"/>
          </a:xfrm>
        </p:spPr>
        <p:txBody>
          <a:bodyPr/>
          <a:lstStyle/>
          <a:p>
            <a:pPr marL="0" indent="0">
              <a:buFont typeface="Wingdings 2" pitchFamily="18" charset="2"/>
              <a:buNone/>
              <a:defRPr/>
            </a:pPr>
            <a:r>
              <a:rPr lang="it-IT" i="1" dirty="0" smtClean="0">
                <a:latin typeface="+mj-lt"/>
              </a:rPr>
              <a:t>Terza infanzia </a:t>
            </a:r>
            <a:r>
              <a:rPr lang="it-IT" dirty="0" smtClean="0">
                <a:latin typeface="+mj-lt"/>
              </a:rPr>
              <a:t>(periodo di passaggio dall’infanzia all’adolescenza) 	</a:t>
            </a:r>
          </a:p>
          <a:p>
            <a:pPr marL="0" indent="0">
              <a:buFont typeface="Wingdings 2" pitchFamily="18" charset="2"/>
              <a:buNone/>
              <a:defRPr/>
            </a:pPr>
            <a:r>
              <a:rPr lang="it-IT" dirty="0" smtClean="0">
                <a:latin typeface="+mj-lt"/>
              </a:rPr>
              <a:t>Entrata nelle </a:t>
            </a:r>
            <a:r>
              <a:rPr lang="it-IT" dirty="0" err="1" smtClean="0">
                <a:latin typeface="+mj-lt"/>
              </a:rPr>
              <a:t>baby-gangs</a:t>
            </a:r>
            <a:r>
              <a:rPr lang="it-IT" dirty="0" smtClean="0">
                <a:latin typeface="+mj-lt"/>
              </a:rPr>
              <a:t> 	</a:t>
            </a:r>
          </a:p>
          <a:p>
            <a:pPr>
              <a:defRPr/>
            </a:pPr>
            <a:r>
              <a:rPr lang="it-IT" dirty="0" smtClean="0">
                <a:latin typeface="+mj-lt"/>
              </a:rPr>
              <a:t>Costruzione di rapporti interpersonali con individui che presentano l'insuccesso e il fallimento come tratto identitario </a:t>
            </a:r>
          </a:p>
          <a:p>
            <a:pPr>
              <a:defRPr/>
            </a:pPr>
            <a:r>
              <a:rPr lang="it-IT" dirty="0" smtClean="0">
                <a:latin typeface="+mj-lt"/>
              </a:rPr>
              <a:t>Rinforzo del comportamento antisociale </a:t>
            </a:r>
          </a:p>
          <a:p>
            <a:pPr>
              <a:defRPr/>
            </a:pPr>
            <a:r>
              <a:rPr lang="it-IT" dirty="0" smtClean="0">
                <a:latin typeface="+mj-lt"/>
              </a:rPr>
              <a:t> Estrema riduzione delle probabilità di successo scolastico e sociale </a:t>
            </a:r>
          </a:p>
          <a:p>
            <a:pPr marL="0" indent="0">
              <a:buFont typeface="Wingdings 2" pitchFamily="18" charset="2"/>
              <a:buNone/>
              <a:defRPr/>
            </a:pPr>
            <a:r>
              <a:rPr lang="it-IT" dirty="0" smtClean="0"/>
              <a:t>	</a:t>
            </a:r>
          </a:p>
        </p:txBody>
      </p:sp>
    </p:spTree>
    <p:extLst>
      <p:ext uri="{BB962C8B-B14F-4D97-AF65-F5344CB8AC3E}">
        <p14:creationId xmlns:p14="http://schemas.microsoft.com/office/powerpoint/2010/main" val="3824976236"/>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755576" y="836712"/>
            <a:ext cx="7931224" cy="5487888"/>
          </a:xfrm>
        </p:spPr>
        <p:txBody>
          <a:bodyPr/>
          <a:lstStyle/>
          <a:p>
            <a:pPr marL="0" indent="0">
              <a:buFont typeface="Wingdings 2" pitchFamily="18" charset="2"/>
              <a:buNone/>
              <a:defRPr/>
            </a:pPr>
            <a:r>
              <a:rPr lang="it-IT" i="1" dirty="0" smtClean="0">
                <a:latin typeface="+mj-lt"/>
              </a:rPr>
              <a:t>Adolescenza </a:t>
            </a:r>
            <a:r>
              <a:rPr lang="it-IT" dirty="0" smtClean="0">
                <a:latin typeface="+mj-lt"/>
              </a:rPr>
              <a:t>	</a:t>
            </a:r>
          </a:p>
          <a:p>
            <a:pPr>
              <a:defRPr/>
            </a:pPr>
            <a:r>
              <a:rPr lang="it-IT" dirty="0" smtClean="0">
                <a:latin typeface="+mj-lt"/>
              </a:rPr>
              <a:t>Consolidamento della personalità non ancora definitivo </a:t>
            </a:r>
          </a:p>
          <a:p>
            <a:pPr>
              <a:defRPr/>
            </a:pPr>
            <a:r>
              <a:rPr lang="it-IT" dirty="0" smtClean="0">
                <a:latin typeface="+mj-lt"/>
              </a:rPr>
              <a:t> Permeabilità al trattamento del comportamento aggressivo </a:t>
            </a:r>
          </a:p>
          <a:p>
            <a:pPr marL="0" indent="0">
              <a:buFont typeface="Wingdings 2" pitchFamily="18" charset="2"/>
              <a:buNone/>
              <a:defRPr/>
            </a:pPr>
            <a:r>
              <a:rPr lang="it-IT" dirty="0" smtClean="0">
                <a:latin typeface="+mj-lt"/>
              </a:rPr>
              <a:t>	</a:t>
            </a:r>
          </a:p>
          <a:p>
            <a:pPr marL="0" indent="0">
              <a:buFont typeface="Wingdings 2" pitchFamily="18" charset="2"/>
              <a:buNone/>
              <a:defRPr/>
            </a:pPr>
            <a:r>
              <a:rPr lang="it-IT" i="1" dirty="0" smtClean="0">
                <a:latin typeface="+mj-lt"/>
              </a:rPr>
              <a:t>Età adulta </a:t>
            </a:r>
            <a:r>
              <a:rPr lang="it-IT" dirty="0" smtClean="0">
                <a:latin typeface="+mj-lt"/>
              </a:rPr>
              <a:t>	</a:t>
            </a:r>
          </a:p>
          <a:p>
            <a:pPr marL="0" indent="0">
              <a:buFont typeface="Wingdings 2" pitchFamily="18" charset="2"/>
              <a:buNone/>
              <a:defRPr/>
            </a:pPr>
            <a:r>
              <a:rPr lang="it-IT" dirty="0" smtClean="0">
                <a:latin typeface="+mj-lt"/>
              </a:rPr>
              <a:t>Consolidamento e amplificazione dell'aggressività, dell'ostilità e della provocazione 	</a:t>
            </a:r>
          </a:p>
          <a:p>
            <a:pPr>
              <a:defRPr/>
            </a:pPr>
            <a:r>
              <a:rPr lang="it-IT" dirty="0" smtClean="0">
                <a:latin typeface="+mj-lt"/>
              </a:rPr>
              <a:t>Insorgenza della personalità antisociale	</a:t>
            </a:r>
          </a:p>
          <a:p>
            <a:pPr>
              <a:defRPr/>
            </a:pPr>
            <a:endParaRPr lang="it-IT" dirty="0" smtClean="0">
              <a:latin typeface="+mj-lt"/>
            </a:endParaRPr>
          </a:p>
          <a:p>
            <a:pPr>
              <a:defRPr/>
            </a:pPr>
            <a:endParaRPr lang="it-IT" dirty="0" smtClean="0"/>
          </a:p>
          <a:p>
            <a:pPr>
              <a:defRPr/>
            </a:pPr>
            <a:endParaRPr lang="it-IT" dirty="0"/>
          </a:p>
        </p:txBody>
      </p:sp>
    </p:spTree>
    <p:extLst>
      <p:ext uri="{BB962C8B-B14F-4D97-AF65-F5344CB8AC3E}">
        <p14:creationId xmlns:p14="http://schemas.microsoft.com/office/powerpoint/2010/main" val="423057687"/>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olo 1"/>
          <p:cNvSpPr>
            <a:spLocks noGrp="1"/>
          </p:cNvSpPr>
          <p:nvPr>
            <p:ph type="title"/>
          </p:nvPr>
        </p:nvSpPr>
        <p:spPr/>
        <p:txBody>
          <a:bodyPr/>
          <a:lstStyle/>
          <a:p>
            <a:pPr algn="ctr"/>
            <a:r>
              <a:rPr lang="it-IT" altLang="it-IT" sz="2800" dirty="0" smtClean="0"/>
              <a:t>FATTORI CHE INFLUENZANO LA VARIABILITA’ DEL DECORSO DEL DOP</a:t>
            </a:r>
          </a:p>
        </p:txBody>
      </p:sp>
      <p:sp>
        <p:nvSpPr>
          <p:cNvPr id="20483" name="Segnaposto contenuto 2"/>
          <p:cNvSpPr>
            <a:spLocks noGrp="1"/>
          </p:cNvSpPr>
          <p:nvPr>
            <p:ph idx="1"/>
          </p:nvPr>
        </p:nvSpPr>
        <p:spPr/>
        <p:txBody>
          <a:bodyPr>
            <a:normAutofit/>
          </a:bodyPr>
          <a:lstStyle/>
          <a:p>
            <a:pPr>
              <a:defRPr/>
            </a:pPr>
            <a:r>
              <a:rPr lang="it-IT" altLang="it-IT" sz="3600" dirty="0" smtClean="0">
                <a:latin typeface="+mj-lt"/>
              </a:rPr>
              <a:t>Integrità del contesto familiare</a:t>
            </a:r>
          </a:p>
          <a:p>
            <a:pPr>
              <a:defRPr/>
            </a:pPr>
            <a:r>
              <a:rPr lang="it-IT" altLang="it-IT" sz="3600" dirty="0" err="1" smtClean="0">
                <a:latin typeface="+mj-lt"/>
              </a:rPr>
              <a:t>Comorbilità</a:t>
            </a:r>
            <a:r>
              <a:rPr lang="it-IT" altLang="it-IT" sz="3600" dirty="0" smtClean="0">
                <a:latin typeface="+mj-lt"/>
              </a:rPr>
              <a:t> con altri disturbi quali: disturbo da uso di sostanze, disturbo di apprendimento e di comunicazione, ADHD, disturbo dell’umore e ritardo mentale</a:t>
            </a:r>
          </a:p>
          <a:p>
            <a:pPr>
              <a:defRPr/>
            </a:pPr>
            <a:r>
              <a:rPr lang="it-IT" altLang="it-IT" sz="3600" dirty="0" smtClean="0">
                <a:latin typeface="+mj-lt"/>
              </a:rPr>
              <a:t>Gravità del problema</a:t>
            </a:r>
          </a:p>
        </p:txBody>
      </p:sp>
    </p:spTree>
    <p:extLst>
      <p:ext uri="{BB962C8B-B14F-4D97-AF65-F5344CB8AC3E}">
        <p14:creationId xmlns:p14="http://schemas.microsoft.com/office/powerpoint/2010/main" val="4265807602"/>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olo 1"/>
          <p:cNvSpPr>
            <a:spLocks noGrp="1"/>
          </p:cNvSpPr>
          <p:nvPr>
            <p:ph type="title"/>
          </p:nvPr>
        </p:nvSpPr>
        <p:spPr/>
        <p:txBody>
          <a:bodyPr/>
          <a:lstStyle/>
          <a:p>
            <a:pPr algn="ctr"/>
            <a:r>
              <a:rPr lang="it-IT" altLang="it-IT" dirty="0" smtClean="0"/>
              <a:t>TERAPIE FARMACOLOGICHE</a:t>
            </a:r>
          </a:p>
        </p:txBody>
      </p:sp>
      <p:sp>
        <p:nvSpPr>
          <p:cNvPr id="3" name="Segnaposto contenuto 2"/>
          <p:cNvSpPr>
            <a:spLocks noGrp="1"/>
          </p:cNvSpPr>
          <p:nvPr>
            <p:ph idx="1"/>
          </p:nvPr>
        </p:nvSpPr>
        <p:spPr/>
        <p:txBody>
          <a:bodyPr>
            <a:normAutofit/>
          </a:bodyPr>
          <a:lstStyle/>
          <a:p>
            <a:pPr marL="0" indent="0">
              <a:buFont typeface="Wingdings 2" pitchFamily="18" charset="2"/>
              <a:buNone/>
              <a:defRPr/>
            </a:pPr>
            <a:r>
              <a:rPr lang="it-IT" sz="4800" dirty="0" smtClean="0">
                <a:latin typeface="+mj-lt"/>
              </a:rPr>
              <a:t>Efficaci solo se in </a:t>
            </a:r>
            <a:r>
              <a:rPr lang="it-IT" sz="4800" dirty="0" err="1" smtClean="0">
                <a:latin typeface="+mj-lt"/>
              </a:rPr>
              <a:t>comorbilità</a:t>
            </a:r>
            <a:r>
              <a:rPr lang="it-IT" sz="4800" dirty="0" smtClean="0">
                <a:latin typeface="+mj-lt"/>
              </a:rPr>
              <a:t> con:</a:t>
            </a:r>
          </a:p>
          <a:p>
            <a:pPr>
              <a:defRPr/>
            </a:pPr>
            <a:r>
              <a:rPr lang="it-IT" sz="4800" dirty="0" smtClean="0">
                <a:latin typeface="+mj-lt"/>
              </a:rPr>
              <a:t>ADHD (METILFENIDATO)</a:t>
            </a:r>
          </a:p>
          <a:p>
            <a:pPr>
              <a:defRPr/>
            </a:pPr>
            <a:r>
              <a:rPr lang="it-IT" sz="4800" dirty="0" smtClean="0">
                <a:latin typeface="+mj-lt"/>
              </a:rPr>
              <a:t>DISTURBO D’ANSIA (BZD)</a:t>
            </a:r>
          </a:p>
          <a:p>
            <a:pPr>
              <a:defRPr/>
            </a:pPr>
            <a:r>
              <a:rPr lang="it-IT" sz="4800" dirty="0" smtClean="0">
                <a:latin typeface="+mj-lt"/>
              </a:rPr>
              <a:t>DISTURBO DELL’UMORE (AD)</a:t>
            </a:r>
          </a:p>
        </p:txBody>
      </p:sp>
    </p:spTree>
    <p:extLst>
      <p:ext uri="{BB962C8B-B14F-4D97-AF65-F5344CB8AC3E}">
        <p14:creationId xmlns:p14="http://schemas.microsoft.com/office/powerpoint/2010/main" val="3221486408"/>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olo 1"/>
          <p:cNvSpPr>
            <a:spLocks noGrp="1"/>
          </p:cNvSpPr>
          <p:nvPr>
            <p:ph type="title"/>
          </p:nvPr>
        </p:nvSpPr>
        <p:spPr/>
        <p:txBody>
          <a:bodyPr>
            <a:normAutofit/>
          </a:bodyPr>
          <a:lstStyle/>
          <a:p>
            <a:pPr algn="ctr"/>
            <a:r>
              <a:rPr lang="it-IT" altLang="it-IT" dirty="0" smtClean="0"/>
              <a:t>DISTURBO DELLA CONDOTTA</a:t>
            </a:r>
          </a:p>
        </p:txBody>
      </p:sp>
      <p:sp>
        <p:nvSpPr>
          <p:cNvPr id="3" name="Segnaposto contenuto 2"/>
          <p:cNvSpPr>
            <a:spLocks noGrp="1"/>
          </p:cNvSpPr>
          <p:nvPr>
            <p:ph idx="1"/>
          </p:nvPr>
        </p:nvSpPr>
        <p:spPr/>
        <p:txBody>
          <a:bodyPr>
            <a:normAutofit/>
          </a:bodyPr>
          <a:lstStyle/>
          <a:p>
            <a:pPr marL="0" indent="0">
              <a:buFont typeface="Wingdings 2" pitchFamily="18" charset="2"/>
              <a:buNone/>
              <a:defRPr/>
            </a:pPr>
            <a:r>
              <a:rPr lang="it-IT" dirty="0">
                <a:latin typeface="+mj-lt"/>
              </a:rPr>
              <a:t>Il Disturbo di Condotta è un </a:t>
            </a:r>
            <a:r>
              <a:rPr lang="it-IT" b="1" dirty="0">
                <a:latin typeface="+mj-lt"/>
              </a:rPr>
              <a:t>disturbo psichiatrico </a:t>
            </a:r>
            <a:r>
              <a:rPr lang="it-IT" dirty="0">
                <a:latin typeface="+mj-lt"/>
              </a:rPr>
              <a:t>ad esordio in </a:t>
            </a:r>
            <a:r>
              <a:rPr lang="it-IT" b="1" dirty="0">
                <a:latin typeface="+mj-lt"/>
              </a:rPr>
              <a:t>età evolutiva</a:t>
            </a:r>
            <a:r>
              <a:rPr lang="it-IT" dirty="0">
                <a:latin typeface="+mj-lt"/>
              </a:rPr>
              <a:t>, relativamente frequente, caratterizzato da un pattern ripetitivo e persistente di comportamenti antisociali, aggressivi / non aggressivi, di violazione delle regole e norme sociali appropriate all’età. Tali comportamenti sono correlati ad una disfunzione </a:t>
            </a:r>
            <a:r>
              <a:rPr lang="it-IT" dirty="0" smtClean="0">
                <a:latin typeface="+mj-lt"/>
              </a:rPr>
              <a:t>dell’individuo. </a:t>
            </a:r>
          </a:p>
          <a:p>
            <a:pPr marL="0" indent="0">
              <a:buFont typeface="Wingdings 2" pitchFamily="18" charset="2"/>
              <a:buNone/>
              <a:defRPr/>
            </a:pPr>
            <a:r>
              <a:rPr lang="it-IT" dirty="0" smtClean="0">
                <a:latin typeface="+mj-lt"/>
              </a:rPr>
              <a:t>Il </a:t>
            </a:r>
            <a:r>
              <a:rPr lang="it-IT" dirty="0">
                <a:latin typeface="+mj-lt"/>
              </a:rPr>
              <a:t>Disturbo comporta un considerevole carico di sofferenza per il paziente stesso, la sua famiglia e la società. In molti casi, il Disturbo di Condotta è preceduto e associato al DOP</a:t>
            </a:r>
            <a:r>
              <a:rPr lang="it-IT" dirty="0"/>
              <a:t>. </a:t>
            </a:r>
          </a:p>
        </p:txBody>
      </p:sp>
    </p:spTree>
    <p:extLst>
      <p:ext uri="{BB962C8B-B14F-4D97-AF65-F5344CB8AC3E}">
        <p14:creationId xmlns:p14="http://schemas.microsoft.com/office/powerpoint/2010/main" val="3212266846"/>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olo 1"/>
          <p:cNvSpPr>
            <a:spLocks noGrp="1"/>
          </p:cNvSpPr>
          <p:nvPr>
            <p:ph type="title"/>
          </p:nvPr>
        </p:nvSpPr>
        <p:spPr>
          <a:xfrm>
            <a:off x="539750" y="765175"/>
            <a:ext cx="8229600" cy="647700"/>
          </a:xfrm>
        </p:spPr>
        <p:txBody>
          <a:bodyPr>
            <a:normAutofit fontScale="90000"/>
          </a:bodyPr>
          <a:lstStyle/>
          <a:p>
            <a:pPr algn="ctr"/>
            <a:r>
              <a:rPr lang="it-IT" altLang="it-IT" dirty="0" smtClean="0"/>
              <a:t/>
            </a:r>
            <a:br>
              <a:rPr lang="it-IT" altLang="it-IT" dirty="0" smtClean="0"/>
            </a:br>
            <a:r>
              <a:rPr lang="it-IT" altLang="it-IT" b="1" dirty="0" smtClean="0"/>
              <a:t>Criteri DC (DSM - V) </a:t>
            </a:r>
            <a:endParaRPr lang="it-IT" altLang="it-IT" dirty="0" smtClean="0"/>
          </a:p>
        </p:txBody>
      </p:sp>
      <p:sp>
        <p:nvSpPr>
          <p:cNvPr id="3" name="Segnaposto contenuto 2"/>
          <p:cNvSpPr>
            <a:spLocks noGrp="1"/>
          </p:cNvSpPr>
          <p:nvPr>
            <p:ph idx="1"/>
          </p:nvPr>
        </p:nvSpPr>
        <p:spPr>
          <a:xfrm>
            <a:off x="899592" y="1628800"/>
            <a:ext cx="7787208" cy="4695800"/>
          </a:xfrm>
        </p:spPr>
        <p:txBody>
          <a:bodyPr/>
          <a:lstStyle/>
          <a:p>
            <a:pPr marL="514350" indent="-514350">
              <a:buFont typeface="Wingdings 2" pitchFamily="18" charset="2"/>
              <a:buAutoNum type="alphaUcPeriod"/>
              <a:defRPr/>
            </a:pPr>
            <a:r>
              <a:rPr lang="it-IT" sz="2800" dirty="0" smtClean="0">
                <a:latin typeface="+mj-lt"/>
              </a:rPr>
              <a:t>Almeno </a:t>
            </a:r>
            <a:r>
              <a:rPr lang="it-IT" sz="2800" b="1" dirty="0">
                <a:latin typeface="+mj-lt"/>
              </a:rPr>
              <a:t>3 sintomi </a:t>
            </a:r>
            <a:r>
              <a:rPr lang="it-IT" sz="2800" dirty="0">
                <a:latin typeface="+mj-lt"/>
              </a:rPr>
              <a:t>tra quelli presenti nelle seguenti </a:t>
            </a:r>
            <a:r>
              <a:rPr lang="it-IT" sz="2800" b="1" dirty="0">
                <a:latin typeface="+mj-lt"/>
              </a:rPr>
              <a:t>4 categorie, </a:t>
            </a:r>
            <a:r>
              <a:rPr lang="it-IT" sz="2800" dirty="0">
                <a:latin typeface="+mj-lt"/>
              </a:rPr>
              <a:t>presenti da almeno </a:t>
            </a:r>
            <a:r>
              <a:rPr lang="it-IT" sz="2800" b="1" dirty="0">
                <a:latin typeface="+mj-lt"/>
              </a:rPr>
              <a:t>12 mesi </a:t>
            </a:r>
            <a:r>
              <a:rPr lang="it-IT" sz="2800" dirty="0">
                <a:latin typeface="+mj-lt"/>
              </a:rPr>
              <a:t>(</a:t>
            </a:r>
            <a:r>
              <a:rPr lang="it-IT" sz="2800" b="1" dirty="0">
                <a:latin typeface="+mj-lt"/>
              </a:rPr>
              <a:t>almeno 1 criterio </a:t>
            </a:r>
            <a:r>
              <a:rPr lang="it-IT" sz="2800" dirty="0">
                <a:latin typeface="+mj-lt"/>
              </a:rPr>
              <a:t>negli </a:t>
            </a:r>
            <a:r>
              <a:rPr lang="it-IT" sz="2800" b="1" dirty="0">
                <a:latin typeface="+mj-lt"/>
              </a:rPr>
              <a:t>ultimi 3 mesi</a:t>
            </a:r>
            <a:r>
              <a:rPr lang="it-IT" sz="2800" dirty="0" smtClean="0">
                <a:latin typeface="+mj-lt"/>
              </a:rPr>
              <a:t>)</a:t>
            </a:r>
          </a:p>
          <a:p>
            <a:pPr marL="0" indent="0">
              <a:buFont typeface="Wingdings 2" pitchFamily="18" charset="2"/>
              <a:buNone/>
              <a:defRPr/>
            </a:pPr>
            <a:r>
              <a:rPr lang="it-IT" sz="2800" dirty="0" smtClean="0">
                <a:latin typeface="+mj-lt"/>
              </a:rPr>
              <a:t> </a:t>
            </a:r>
            <a:r>
              <a:rPr lang="it-IT" sz="2800" b="1" dirty="0">
                <a:latin typeface="+mj-lt"/>
              </a:rPr>
              <a:t>A</a:t>
            </a:r>
            <a:r>
              <a:rPr lang="it-IT" sz="2800" b="1" dirty="0" smtClean="0">
                <a:latin typeface="+mj-lt"/>
              </a:rPr>
              <a:t>ggressioni </a:t>
            </a:r>
            <a:r>
              <a:rPr lang="it-IT" sz="2800" b="1" dirty="0">
                <a:latin typeface="+mj-lt"/>
              </a:rPr>
              <a:t>a persone o animali: </a:t>
            </a:r>
            <a:endParaRPr lang="it-IT" sz="2800" dirty="0">
              <a:latin typeface="+mj-lt"/>
            </a:endParaRPr>
          </a:p>
          <a:p>
            <a:pPr marL="0" indent="0">
              <a:buFont typeface="Wingdings 2" pitchFamily="18" charset="2"/>
              <a:buNone/>
              <a:defRPr/>
            </a:pPr>
            <a:r>
              <a:rPr lang="it-IT" sz="2800" dirty="0">
                <a:latin typeface="+mj-lt"/>
              </a:rPr>
              <a:t>1.è prepotente, minaccia o intimorisce gli altri </a:t>
            </a:r>
          </a:p>
          <a:p>
            <a:pPr marL="0" indent="0">
              <a:buFont typeface="Wingdings 2" pitchFamily="18" charset="2"/>
              <a:buNone/>
              <a:defRPr/>
            </a:pPr>
            <a:r>
              <a:rPr lang="it-IT" sz="2800" dirty="0">
                <a:latin typeface="+mj-lt"/>
              </a:rPr>
              <a:t>2.dà inizio a colluttazioni fisiche </a:t>
            </a:r>
          </a:p>
          <a:p>
            <a:pPr marL="0" indent="0">
              <a:buFont typeface="Wingdings 2" pitchFamily="18" charset="2"/>
              <a:buNone/>
              <a:defRPr/>
            </a:pPr>
            <a:r>
              <a:rPr lang="it-IT" sz="2800" dirty="0">
                <a:latin typeface="+mj-lt"/>
              </a:rPr>
              <a:t>3.usa un’arma che può causare danni ad altri (bastone, barra, bottiglia rotta, coltello, pistola) </a:t>
            </a:r>
          </a:p>
        </p:txBody>
      </p:sp>
    </p:spTree>
    <p:extLst>
      <p:ext uri="{BB962C8B-B14F-4D97-AF65-F5344CB8AC3E}">
        <p14:creationId xmlns:p14="http://schemas.microsoft.com/office/powerpoint/2010/main" val="3084573412"/>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egnaposto contenuto 2"/>
          <p:cNvSpPr>
            <a:spLocks noGrp="1"/>
          </p:cNvSpPr>
          <p:nvPr>
            <p:ph idx="1"/>
          </p:nvPr>
        </p:nvSpPr>
        <p:spPr>
          <a:xfrm>
            <a:off x="899592" y="908720"/>
            <a:ext cx="7725296" cy="5487318"/>
          </a:xfrm>
        </p:spPr>
        <p:txBody>
          <a:bodyPr>
            <a:normAutofit/>
          </a:bodyPr>
          <a:lstStyle/>
          <a:p>
            <a:pPr marL="0" indent="0">
              <a:buFont typeface="Wingdings 2" pitchFamily="18" charset="2"/>
              <a:buNone/>
              <a:defRPr/>
            </a:pPr>
            <a:r>
              <a:rPr lang="it-IT" altLang="it-IT" sz="3200" dirty="0" smtClean="0">
                <a:latin typeface="+mj-lt"/>
              </a:rPr>
              <a:t>4.è fisicamente crudele con le persone </a:t>
            </a:r>
          </a:p>
          <a:p>
            <a:pPr marL="0" indent="0">
              <a:buFont typeface="Wingdings 2" pitchFamily="18" charset="2"/>
              <a:buNone/>
              <a:defRPr/>
            </a:pPr>
            <a:r>
              <a:rPr lang="it-IT" altLang="it-IT" sz="3200" dirty="0" smtClean="0">
                <a:latin typeface="+mj-lt"/>
              </a:rPr>
              <a:t>5.è fisicamente crudele con gli animali </a:t>
            </a:r>
          </a:p>
          <a:p>
            <a:pPr marL="0" indent="0">
              <a:buFont typeface="Wingdings 2" pitchFamily="18" charset="2"/>
              <a:buNone/>
              <a:defRPr/>
            </a:pPr>
            <a:r>
              <a:rPr lang="it-IT" altLang="it-IT" sz="3200" dirty="0" smtClean="0">
                <a:latin typeface="+mj-lt"/>
              </a:rPr>
              <a:t>6.ruba affrontando la vittima (aggressione, scippo, estorsione, rapina a mano armata) </a:t>
            </a:r>
          </a:p>
          <a:p>
            <a:pPr marL="0" indent="0">
              <a:buFont typeface="Wingdings 2" pitchFamily="18" charset="2"/>
              <a:buNone/>
              <a:defRPr/>
            </a:pPr>
            <a:r>
              <a:rPr lang="it-IT" altLang="it-IT" sz="3200" dirty="0" smtClean="0">
                <a:latin typeface="+mj-lt"/>
              </a:rPr>
              <a:t>7.forza qualcuno ad attività sessuali </a:t>
            </a:r>
          </a:p>
          <a:p>
            <a:pPr marL="0" indent="0">
              <a:buFont typeface="Wingdings 2" pitchFamily="18" charset="2"/>
              <a:buNone/>
              <a:defRPr/>
            </a:pPr>
            <a:r>
              <a:rPr lang="it-IT" altLang="it-IT" sz="3200" b="1" dirty="0" smtClean="0">
                <a:latin typeface="+mj-lt"/>
              </a:rPr>
              <a:t>Distruzione della proprietà: </a:t>
            </a:r>
            <a:endParaRPr lang="it-IT" altLang="it-IT" sz="3200" dirty="0" smtClean="0">
              <a:latin typeface="+mj-lt"/>
            </a:endParaRPr>
          </a:p>
          <a:p>
            <a:pPr marL="0" indent="0">
              <a:buFont typeface="Wingdings 2" pitchFamily="18" charset="2"/>
              <a:buNone/>
              <a:defRPr/>
            </a:pPr>
            <a:r>
              <a:rPr lang="it-IT" altLang="it-IT" sz="3200" dirty="0" smtClean="0">
                <a:latin typeface="+mj-lt"/>
              </a:rPr>
              <a:t>8.appicca il fuoco con l’intenzione di causare seri danni </a:t>
            </a:r>
          </a:p>
          <a:p>
            <a:pPr marL="0" indent="0">
              <a:buFont typeface="Wingdings 2" pitchFamily="18" charset="2"/>
              <a:buNone/>
              <a:defRPr/>
            </a:pPr>
            <a:r>
              <a:rPr lang="it-IT" altLang="it-IT" sz="3200" dirty="0" smtClean="0">
                <a:latin typeface="+mj-lt"/>
              </a:rPr>
              <a:t>9.distrugge deliberatamente proprietà altrui</a:t>
            </a:r>
          </a:p>
        </p:txBody>
      </p:sp>
    </p:spTree>
    <p:extLst>
      <p:ext uri="{BB962C8B-B14F-4D97-AF65-F5344CB8AC3E}">
        <p14:creationId xmlns:p14="http://schemas.microsoft.com/office/powerpoint/2010/main" val="1056980791"/>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99592" y="908720"/>
            <a:ext cx="7787208" cy="5415880"/>
          </a:xfrm>
        </p:spPr>
        <p:txBody>
          <a:bodyPr/>
          <a:lstStyle/>
          <a:p>
            <a:pPr marL="0" indent="0">
              <a:buFont typeface="Wingdings 2" pitchFamily="18" charset="2"/>
              <a:buNone/>
              <a:defRPr/>
            </a:pPr>
            <a:r>
              <a:rPr lang="it-IT" altLang="it-IT" sz="2800" b="1" dirty="0">
                <a:latin typeface="+mj-lt"/>
              </a:rPr>
              <a:t>Frode o furto: </a:t>
            </a:r>
            <a:endParaRPr lang="it-IT" altLang="it-IT" sz="2800" dirty="0">
              <a:latin typeface="+mj-lt"/>
            </a:endParaRPr>
          </a:p>
          <a:p>
            <a:pPr marL="0" indent="0">
              <a:buFont typeface="Wingdings 2" pitchFamily="18" charset="2"/>
              <a:buNone/>
              <a:defRPr/>
            </a:pPr>
            <a:r>
              <a:rPr lang="it-IT" sz="2800" dirty="0" smtClean="0">
                <a:latin typeface="+mj-lt"/>
              </a:rPr>
              <a:t>10.entra in edificio, domicilio o automobile altrui </a:t>
            </a:r>
          </a:p>
          <a:p>
            <a:pPr marL="0" indent="0">
              <a:buFont typeface="Wingdings 2" pitchFamily="18" charset="2"/>
              <a:buNone/>
              <a:defRPr/>
            </a:pPr>
            <a:r>
              <a:rPr lang="it-IT" sz="2800" dirty="0" smtClean="0">
                <a:latin typeface="+mj-lt"/>
              </a:rPr>
              <a:t>11.mente per ottenere vantaggi o favori o per evitare obblighi (raggira gli altri) </a:t>
            </a:r>
          </a:p>
          <a:p>
            <a:pPr marL="0" indent="0">
              <a:buFont typeface="Wingdings 2" pitchFamily="18" charset="2"/>
              <a:buNone/>
              <a:defRPr/>
            </a:pPr>
            <a:r>
              <a:rPr lang="it-IT" sz="2800" dirty="0" smtClean="0">
                <a:latin typeface="+mj-lt"/>
              </a:rPr>
              <a:t>12.ruba oggetti senza affrontare la vittima (furto nei negozi ma senza scasso, falsificazioni) </a:t>
            </a:r>
          </a:p>
          <a:p>
            <a:pPr marL="0" indent="0">
              <a:buFont typeface="Wingdings 2" pitchFamily="18" charset="2"/>
              <a:buNone/>
              <a:defRPr/>
            </a:pPr>
            <a:r>
              <a:rPr lang="it-IT" sz="2800" dirty="0" smtClean="0">
                <a:latin typeface="+mj-lt"/>
              </a:rPr>
              <a:t>13.trascorre fuori casa la notte nonostante proibizione dei genitori, con inizio prima dei 13 anni d’età </a:t>
            </a:r>
          </a:p>
          <a:p>
            <a:pPr marL="0" indent="0">
              <a:buFont typeface="Wingdings 2" pitchFamily="18" charset="2"/>
              <a:buNone/>
              <a:defRPr/>
            </a:pPr>
            <a:endParaRPr lang="it-IT" sz="2800" dirty="0" smtClean="0">
              <a:latin typeface="+mj-lt"/>
            </a:endParaRPr>
          </a:p>
          <a:p>
            <a:pPr>
              <a:defRPr/>
            </a:pPr>
            <a:endParaRPr lang="it-IT" sz="2800" dirty="0">
              <a:latin typeface="+mj-lt"/>
            </a:endParaRPr>
          </a:p>
        </p:txBody>
      </p:sp>
      <p:pic>
        <p:nvPicPr>
          <p:cNvPr id="25603" name="Picture 3" descr="D:\Formazione insegnanti luglio 2017\g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80208" y="5013176"/>
            <a:ext cx="1506538" cy="165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91669687"/>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755576" y="908720"/>
            <a:ext cx="7931224" cy="5415880"/>
          </a:xfrm>
        </p:spPr>
        <p:txBody>
          <a:bodyPr/>
          <a:lstStyle/>
          <a:p>
            <a:pPr marL="0" indent="0">
              <a:buFont typeface="Wingdings 2" pitchFamily="18" charset="2"/>
              <a:buNone/>
              <a:defRPr/>
            </a:pPr>
            <a:r>
              <a:rPr lang="it-IT" dirty="0" smtClean="0">
                <a:latin typeface="+mj-lt"/>
              </a:rPr>
              <a:t>14.fugge da casa 2 volte, o 1 volta senza ritornare per un lungo periodo </a:t>
            </a:r>
          </a:p>
          <a:p>
            <a:pPr marL="0" indent="0">
              <a:buFont typeface="Wingdings 2" pitchFamily="18" charset="2"/>
              <a:buNone/>
              <a:defRPr/>
            </a:pPr>
            <a:r>
              <a:rPr lang="it-IT" dirty="0" smtClean="0">
                <a:latin typeface="+mj-lt"/>
              </a:rPr>
              <a:t>15.marina spesso la scuola, con inizio prima dei 13 anni </a:t>
            </a:r>
          </a:p>
          <a:p>
            <a:pPr marL="0" indent="0">
              <a:buFont typeface="Wingdings 2" pitchFamily="18" charset="2"/>
              <a:buNone/>
              <a:defRPr/>
            </a:pPr>
            <a:r>
              <a:rPr lang="it-IT" dirty="0" smtClean="0">
                <a:latin typeface="+mj-lt"/>
              </a:rPr>
              <a:t>C. Significativa compromissione funzionale (sociale, accademica, lavorativa) </a:t>
            </a:r>
          </a:p>
          <a:p>
            <a:pPr marL="0" indent="0">
              <a:buFont typeface="Wingdings 2" pitchFamily="18" charset="2"/>
              <a:buNone/>
              <a:defRPr/>
            </a:pPr>
            <a:r>
              <a:rPr lang="it-IT" dirty="0" smtClean="0">
                <a:latin typeface="+mj-lt"/>
              </a:rPr>
              <a:t>D. Se &gt; 18 anni, escludere Disturbo Antisociale di Personalità </a:t>
            </a:r>
          </a:p>
          <a:p>
            <a:pPr marL="0" indent="0">
              <a:buFont typeface="Wingdings 2" pitchFamily="18" charset="2"/>
              <a:buNone/>
              <a:defRPr/>
            </a:pPr>
            <a:endParaRPr lang="it-IT" dirty="0"/>
          </a:p>
        </p:txBody>
      </p:sp>
      <p:pic>
        <p:nvPicPr>
          <p:cNvPr id="26627" name="Picture 3" descr="D:\Formazione insegnanti luglio 2017\walt-disney-pinocchi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24525" y="4365625"/>
            <a:ext cx="2808288" cy="1871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58660977"/>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043608" y="836711"/>
            <a:ext cx="7643192" cy="5487889"/>
          </a:xfrm>
        </p:spPr>
        <p:txBody>
          <a:bodyPr>
            <a:normAutofit fontScale="92500"/>
          </a:bodyPr>
          <a:lstStyle/>
          <a:p>
            <a:pPr marL="0" indent="0">
              <a:buFont typeface="Wingdings 2" pitchFamily="18" charset="2"/>
              <a:buNone/>
              <a:defRPr/>
            </a:pPr>
            <a:r>
              <a:rPr lang="it-IT" sz="3200" dirty="0">
                <a:latin typeface="+mj-lt"/>
              </a:rPr>
              <a:t>L’</a:t>
            </a:r>
            <a:r>
              <a:rPr lang="it-IT" sz="3200" b="1" dirty="0">
                <a:latin typeface="+mj-lt"/>
              </a:rPr>
              <a:t>aggressività </a:t>
            </a:r>
            <a:r>
              <a:rPr lang="it-IT" sz="3200" dirty="0">
                <a:latin typeface="+mj-lt"/>
              </a:rPr>
              <a:t>è un comportamento “</a:t>
            </a:r>
            <a:r>
              <a:rPr lang="it-IT" sz="3200" b="1" dirty="0">
                <a:latin typeface="+mj-lt"/>
              </a:rPr>
              <a:t>fisiologico</a:t>
            </a:r>
            <a:r>
              <a:rPr lang="it-IT" sz="3200" dirty="0">
                <a:latin typeface="+mj-lt"/>
              </a:rPr>
              <a:t>”: </a:t>
            </a:r>
          </a:p>
          <a:p>
            <a:pPr marL="0" indent="0">
              <a:buFont typeface="Wingdings 2" pitchFamily="18" charset="2"/>
              <a:buNone/>
              <a:defRPr/>
            </a:pPr>
            <a:r>
              <a:rPr lang="it-IT" sz="3200" dirty="0">
                <a:latin typeface="+mj-lt"/>
              </a:rPr>
              <a:t>•l’abilità di difendere se stessi contro gli attacchi fisici e verbali contribuisce alla sopravvivenza ed allo sviluppo delle capacità di adattamento </a:t>
            </a:r>
          </a:p>
          <a:p>
            <a:pPr marL="0" indent="0">
              <a:buFont typeface="Wingdings 2" pitchFamily="18" charset="2"/>
              <a:buNone/>
              <a:defRPr/>
            </a:pPr>
            <a:r>
              <a:rPr lang="it-IT" sz="3200" dirty="0">
                <a:latin typeface="+mj-lt"/>
              </a:rPr>
              <a:t>•i comportamenti aggressivi (colpire, spingere, schiaffeggiare, mordere, dare pugni, sputare, tirare i capelli) sono </a:t>
            </a:r>
            <a:r>
              <a:rPr lang="it-IT" sz="3200" b="1" dirty="0">
                <a:latin typeface="+mj-lt"/>
              </a:rPr>
              <a:t>comuni </a:t>
            </a:r>
            <a:r>
              <a:rPr lang="it-IT" sz="3200" dirty="0">
                <a:latin typeface="+mj-lt"/>
              </a:rPr>
              <a:t>nei bambini piccoli. Crescendo la gran parte dei bambini tendono a socializzare e inibire tali comportamenti aggressivi </a:t>
            </a:r>
          </a:p>
        </p:txBody>
      </p:sp>
    </p:spTree>
    <p:extLst>
      <p:ext uri="{BB962C8B-B14F-4D97-AF65-F5344CB8AC3E}">
        <p14:creationId xmlns:p14="http://schemas.microsoft.com/office/powerpoint/2010/main" val="36756442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15616" y="908720"/>
            <a:ext cx="6543829" cy="4814349"/>
          </a:xfrm>
        </p:spPr>
        <p:txBody>
          <a:bodyPr>
            <a:normAutofit fontScale="92500"/>
          </a:bodyPr>
          <a:lstStyle/>
          <a:p>
            <a:pPr marL="0" indent="0">
              <a:buNone/>
            </a:pPr>
            <a:r>
              <a:rPr lang="it-IT" dirty="0" smtClean="0">
                <a:solidFill>
                  <a:schemeClr val="accent2"/>
                </a:solidFill>
              </a:rPr>
              <a:t>5. </a:t>
            </a:r>
            <a:r>
              <a:rPr lang="it-IT" dirty="0" smtClean="0">
                <a:solidFill>
                  <a:srgbClr val="0070C0"/>
                </a:solidFill>
                <a:effectLst>
                  <a:outerShdw blurRad="38100" dist="38100" dir="2700000" algn="tl">
                    <a:srgbClr val="000000">
                      <a:alpha val="43137"/>
                    </a:srgbClr>
                  </a:outerShdw>
                </a:effectLst>
              </a:rPr>
              <a:t>Intelligenza musicale</a:t>
            </a:r>
            <a:r>
              <a:rPr lang="it-IT" dirty="0" smtClean="0"/>
              <a:t>: </a:t>
            </a:r>
            <a:r>
              <a:rPr lang="it-IT" b="1" dirty="0" smtClean="0"/>
              <a:t>capacità di percepire, discriminare, trasformare ed esprimere forme musicali (altezze dei suoni, timbri e ritmi)</a:t>
            </a:r>
          </a:p>
          <a:p>
            <a:pPr marL="0" indent="0">
              <a:buNone/>
            </a:pPr>
            <a:r>
              <a:rPr lang="it-IT" dirty="0" smtClean="0">
                <a:solidFill>
                  <a:schemeClr val="accent2"/>
                </a:solidFill>
              </a:rPr>
              <a:t>6. </a:t>
            </a:r>
            <a:r>
              <a:rPr lang="it-IT" dirty="0" smtClean="0">
                <a:solidFill>
                  <a:srgbClr val="0070C0"/>
                </a:solidFill>
                <a:effectLst>
                  <a:outerShdw blurRad="38100" dist="38100" dir="2700000" algn="tl">
                    <a:srgbClr val="000000">
                      <a:alpha val="43137"/>
                    </a:srgbClr>
                  </a:outerShdw>
                </a:effectLst>
              </a:rPr>
              <a:t>Intelligenza intrapersonale</a:t>
            </a:r>
            <a:r>
              <a:rPr lang="it-IT" dirty="0" smtClean="0"/>
              <a:t>: </a:t>
            </a:r>
            <a:r>
              <a:rPr lang="it-IT" b="1" dirty="0" smtClean="0"/>
              <a:t>buona consapevolezza di sé, dei propri stati d’animo più profondi, delle intenzioni, dei desideri e capacità di incanalare le proprie emozioni in forme socialmente accettabili</a:t>
            </a:r>
          </a:p>
          <a:p>
            <a:pPr marL="0" indent="0">
              <a:buNone/>
            </a:pPr>
            <a:r>
              <a:rPr lang="it-IT" dirty="0" smtClean="0">
                <a:solidFill>
                  <a:schemeClr val="accent2"/>
                </a:solidFill>
              </a:rPr>
              <a:t>7.</a:t>
            </a:r>
            <a:r>
              <a:rPr lang="it-IT" dirty="0" smtClean="0">
                <a:solidFill>
                  <a:schemeClr val="tx2"/>
                </a:solidFill>
                <a:effectLst>
                  <a:outerShdw blurRad="38100" dist="38100" dir="2700000" algn="tl">
                    <a:srgbClr val="000000">
                      <a:alpha val="43137"/>
                    </a:srgbClr>
                  </a:outerShdw>
                </a:effectLst>
              </a:rPr>
              <a:t>Intelligenza interpersonale</a:t>
            </a:r>
            <a:r>
              <a:rPr lang="it-IT" dirty="0" smtClean="0"/>
              <a:t>: </a:t>
            </a:r>
            <a:r>
              <a:rPr lang="it-IT" b="1" dirty="0" smtClean="0"/>
              <a:t>abilità di percepire e interpretare stati d’animo, motivazioni, intenzioni e sentimenti altrui</a:t>
            </a:r>
            <a:endParaRPr lang="it-IT" b="1" dirty="0">
              <a:solidFill>
                <a:schemeClr val="accent2"/>
              </a:solidFill>
            </a:endParaRPr>
          </a:p>
        </p:txBody>
      </p:sp>
    </p:spTree>
    <p:extLst>
      <p:ext uri="{BB962C8B-B14F-4D97-AF65-F5344CB8AC3E}">
        <p14:creationId xmlns:p14="http://schemas.microsoft.com/office/powerpoint/2010/main" val="2237152977"/>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7584" y="908720"/>
            <a:ext cx="7776864" cy="5400600"/>
          </a:xfrm>
        </p:spPr>
        <p:txBody>
          <a:bodyPr/>
          <a:lstStyle/>
          <a:p>
            <a:pPr marL="0" indent="0">
              <a:buFont typeface="Wingdings 2" pitchFamily="18" charset="2"/>
              <a:buNone/>
              <a:defRPr/>
            </a:pPr>
            <a:r>
              <a:rPr lang="it-IT" dirty="0" smtClean="0"/>
              <a:t>•</a:t>
            </a:r>
            <a:r>
              <a:rPr lang="it-IT" sz="3200" dirty="0" smtClean="0">
                <a:latin typeface="+mj-lt"/>
              </a:rPr>
              <a:t>le interazioni con gli adulti giocano un ruolo importante nel modellare il repertorio comportamentale del bambino verso modalità più appropriate di difesa dei propri diritti ( e beni) ed espressione dei propri desideri </a:t>
            </a:r>
          </a:p>
          <a:p>
            <a:pPr marL="0" indent="0">
              <a:buFont typeface="Wingdings 2" pitchFamily="18" charset="2"/>
              <a:buNone/>
              <a:defRPr/>
            </a:pPr>
            <a:r>
              <a:rPr lang="it-IT" sz="3200" dirty="0" smtClean="0">
                <a:latin typeface="+mj-lt"/>
              </a:rPr>
              <a:t>•alcuni bambini non riescono a sviluppare tali capacità e continuano frequentemente a manifestare comportamenti aggressivi e di violazione delle regole </a:t>
            </a:r>
          </a:p>
          <a:p>
            <a:pPr>
              <a:defRPr/>
            </a:pPr>
            <a:endParaRPr lang="it-IT" sz="3200" dirty="0" smtClean="0">
              <a:latin typeface="+mj-lt"/>
            </a:endParaRPr>
          </a:p>
          <a:p>
            <a:pPr>
              <a:defRPr/>
            </a:pPr>
            <a:endParaRPr lang="it-IT" dirty="0"/>
          </a:p>
        </p:txBody>
      </p:sp>
    </p:spTree>
    <p:extLst>
      <p:ext uri="{BB962C8B-B14F-4D97-AF65-F5344CB8AC3E}">
        <p14:creationId xmlns:p14="http://schemas.microsoft.com/office/powerpoint/2010/main" val="3039938276"/>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olo 1"/>
          <p:cNvSpPr>
            <a:spLocks noGrp="1"/>
          </p:cNvSpPr>
          <p:nvPr>
            <p:ph type="title"/>
          </p:nvPr>
        </p:nvSpPr>
        <p:spPr/>
        <p:txBody>
          <a:bodyPr>
            <a:normAutofit/>
          </a:bodyPr>
          <a:lstStyle/>
          <a:p>
            <a:pPr algn="ctr"/>
            <a:r>
              <a:rPr lang="it-IT" altLang="it-IT" sz="4000" dirty="0" smtClean="0"/>
              <a:t>DISTURBO ESPLOSIVO-INTERMITTENTE</a:t>
            </a:r>
          </a:p>
        </p:txBody>
      </p:sp>
      <p:sp>
        <p:nvSpPr>
          <p:cNvPr id="3" name="Segnaposto contenuto 2"/>
          <p:cNvSpPr>
            <a:spLocks noGrp="1"/>
          </p:cNvSpPr>
          <p:nvPr>
            <p:ph idx="1"/>
          </p:nvPr>
        </p:nvSpPr>
        <p:spPr/>
        <p:txBody>
          <a:bodyPr>
            <a:normAutofit/>
          </a:bodyPr>
          <a:lstStyle/>
          <a:p>
            <a:pPr marL="0" indent="0">
              <a:buFont typeface="Wingdings 2" pitchFamily="18" charset="2"/>
              <a:buNone/>
              <a:defRPr/>
            </a:pPr>
            <a:r>
              <a:rPr lang="it-IT" dirty="0" smtClean="0">
                <a:latin typeface="+mj-lt"/>
              </a:rPr>
              <a:t>CRITERI DIAGNOSTICI ( DSM 5 )</a:t>
            </a:r>
          </a:p>
          <a:p>
            <a:pPr marL="514350" indent="-514350" algn="ctr">
              <a:buFont typeface="+mj-lt"/>
              <a:buAutoNum type="arabicPeriod"/>
              <a:defRPr/>
            </a:pPr>
            <a:r>
              <a:rPr lang="it-IT" dirty="0" smtClean="0">
                <a:latin typeface="+mj-lt"/>
              </a:rPr>
              <a:t>Accessi comportamentali  RICORRENTI che rappresentano l’incapacità di controllare gli impulsi aggressivi, come manifestato da uno dei seguenti:</a:t>
            </a:r>
          </a:p>
          <a:p>
            <a:pPr marL="0" indent="0" algn="ctr">
              <a:buFont typeface="Wingdings 2" pitchFamily="18" charset="2"/>
              <a:buNone/>
              <a:defRPr/>
            </a:pPr>
            <a:r>
              <a:rPr lang="it-IT" dirty="0" smtClean="0">
                <a:latin typeface="+mj-lt"/>
              </a:rPr>
              <a:t>         - aggressione verbale ( accessi di collera, invettive, discussioni o litigi verbali) o aggressione fisica verso proprietà, animali o altre persone che si verifica in media 2/</a:t>
            </a:r>
            <a:r>
              <a:rPr lang="it-IT" dirty="0" err="1" smtClean="0">
                <a:latin typeface="+mj-lt"/>
              </a:rPr>
              <a:t>sett</a:t>
            </a:r>
            <a:r>
              <a:rPr lang="it-IT" dirty="0" smtClean="0">
                <a:latin typeface="+mj-lt"/>
              </a:rPr>
              <a:t>. per un periodo di 3 mesi.</a:t>
            </a:r>
          </a:p>
          <a:p>
            <a:pPr marL="0" indent="0" algn="ctr">
              <a:buFont typeface="Wingdings 2" pitchFamily="18" charset="2"/>
              <a:buNone/>
              <a:defRPr/>
            </a:pPr>
            <a:endParaRPr lang="it-IT" dirty="0">
              <a:latin typeface="+mj-lt"/>
            </a:endParaRPr>
          </a:p>
        </p:txBody>
      </p:sp>
    </p:spTree>
    <p:extLst>
      <p:ext uri="{BB962C8B-B14F-4D97-AF65-F5344CB8AC3E}">
        <p14:creationId xmlns:p14="http://schemas.microsoft.com/office/powerpoint/2010/main" val="4275501641"/>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755576" y="836712"/>
            <a:ext cx="7776864" cy="5400600"/>
          </a:xfrm>
        </p:spPr>
        <p:txBody>
          <a:bodyPr/>
          <a:lstStyle/>
          <a:p>
            <a:pPr marL="0" indent="0">
              <a:buFont typeface="Wingdings 2" pitchFamily="18" charset="2"/>
              <a:buNone/>
              <a:defRPr/>
            </a:pPr>
            <a:r>
              <a:rPr lang="it-IT" dirty="0">
                <a:solidFill>
                  <a:schemeClr val="tx2">
                    <a:lumMod val="40000"/>
                    <a:lumOff val="60000"/>
                  </a:schemeClr>
                </a:solidFill>
                <a:latin typeface="+mj-lt"/>
              </a:rPr>
              <a:t>2. </a:t>
            </a:r>
            <a:r>
              <a:rPr lang="it-IT" dirty="0">
                <a:latin typeface="+mj-lt"/>
              </a:rPr>
              <a:t>Il grado di aggressività espresso durante gli accessi ricorrenti è grossolanamente esagerato rispetto alla provocazione o a </a:t>
            </a:r>
            <a:r>
              <a:rPr lang="it-IT" dirty="0" smtClean="0">
                <a:latin typeface="+mj-lt"/>
              </a:rPr>
              <a:t>qualsiasi fattore psicosociale stressante precipitante.</a:t>
            </a:r>
          </a:p>
          <a:p>
            <a:pPr marL="0" indent="0">
              <a:buFont typeface="Wingdings 2" pitchFamily="18" charset="2"/>
              <a:buNone/>
              <a:defRPr/>
            </a:pPr>
            <a:r>
              <a:rPr lang="it-IT" dirty="0" smtClean="0">
                <a:solidFill>
                  <a:schemeClr val="tx2">
                    <a:lumMod val="40000"/>
                    <a:lumOff val="60000"/>
                  </a:schemeClr>
                </a:solidFill>
                <a:latin typeface="+mj-lt"/>
              </a:rPr>
              <a:t>3.</a:t>
            </a:r>
            <a:r>
              <a:rPr lang="it-IT" dirty="0">
                <a:latin typeface="+mj-lt"/>
              </a:rPr>
              <a:t> </a:t>
            </a:r>
            <a:r>
              <a:rPr lang="it-IT" dirty="0" smtClean="0">
                <a:latin typeface="+mj-lt"/>
              </a:rPr>
              <a:t>Le ricorrenti esplosioni di aggressività non sono premeditate ( sono impulsive  e/o generate dalla rabbia ) e non hanno lo scopo di raggiungere qualche obiettivo concreto ( denaro, potere, intimidazione )</a:t>
            </a:r>
          </a:p>
          <a:p>
            <a:pPr marL="0" indent="0">
              <a:buFont typeface="Wingdings 2" pitchFamily="18" charset="2"/>
              <a:buNone/>
              <a:defRPr/>
            </a:pPr>
            <a:endParaRPr lang="it-IT" dirty="0">
              <a:latin typeface="+mj-lt"/>
            </a:endParaRPr>
          </a:p>
        </p:txBody>
      </p:sp>
      <p:pic>
        <p:nvPicPr>
          <p:cNvPr id="30723" name="Picture 2" descr="D:\Formazione insegnanti luglio 2017\vulcan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49598" y="4365104"/>
            <a:ext cx="2952750" cy="201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33917172"/>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99592" y="908720"/>
            <a:ext cx="7787208" cy="5415880"/>
          </a:xfrm>
        </p:spPr>
        <p:txBody>
          <a:bodyPr/>
          <a:lstStyle/>
          <a:p>
            <a:pPr marL="0" indent="0">
              <a:buFont typeface="Wingdings 2" pitchFamily="18" charset="2"/>
              <a:buNone/>
              <a:defRPr/>
            </a:pPr>
            <a:r>
              <a:rPr lang="it-IT" sz="3200" dirty="0">
                <a:solidFill>
                  <a:schemeClr val="tx2">
                    <a:lumMod val="40000"/>
                    <a:lumOff val="60000"/>
                  </a:schemeClr>
                </a:solidFill>
              </a:rPr>
              <a:t>4. </a:t>
            </a:r>
            <a:r>
              <a:rPr lang="it-IT" sz="3200" dirty="0">
                <a:latin typeface="+mj-lt"/>
              </a:rPr>
              <a:t>Causano disagio marcato e compromissione del funzionamento dell’individuo in ambito lavorativo o interpersonale</a:t>
            </a:r>
          </a:p>
          <a:p>
            <a:pPr marL="0" indent="0">
              <a:buFont typeface="Wingdings 2" pitchFamily="18" charset="2"/>
              <a:buNone/>
              <a:defRPr/>
            </a:pPr>
            <a:r>
              <a:rPr lang="it-IT" sz="3200" dirty="0">
                <a:solidFill>
                  <a:schemeClr val="tx2">
                    <a:lumMod val="40000"/>
                    <a:lumOff val="60000"/>
                  </a:schemeClr>
                </a:solidFill>
                <a:latin typeface="+mj-lt"/>
              </a:rPr>
              <a:t>5. </a:t>
            </a:r>
            <a:r>
              <a:rPr lang="it-IT" sz="3200" dirty="0">
                <a:latin typeface="+mj-lt"/>
              </a:rPr>
              <a:t>Non</a:t>
            </a:r>
            <a:r>
              <a:rPr lang="it-IT" sz="3200" dirty="0">
                <a:solidFill>
                  <a:schemeClr val="tx2">
                    <a:lumMod val="40000"/>
                    <a:lumOff val="60000"/>
                  </a:schemeClr>
                </a:solidFill>
                <a:latin typeface="+mj-lt"/>
              </a:rPr>
              <a:t> </a:t>
            </a:r>
            <a:r>
              <a:rPr lang="it-IT" sz="3200" dirty="0">
                <a:latin typeface="+mj-lt"/>
              </a:rPr>
              <a:t>sono meglio spiegate da altro disturbo mentale (psicosi, disturbo borderline….)</a:t>
            </a:r>
          </a:p>
          <a:p>
            <a:pPr marL="0" indent="0">
              <a:buFont typeface="Wingdings 2" pitchFamily="18" charset="2"/>
              <a:buNone/>
              <a:defRPr/>
            </a:pPr>
            <a:endParaRPr lang="it-IT" dirty="0">
              <a:latin typeface="+mj-lt"/>
            </a:endParaRPr>
          </a:p>
        </p:txBody>
      </p:sp>
    </p:spTree>
    <p:extLst>
      <p:ext uri="{BB962C8B-B14F-4D97-AF65-F5344CB8AC3E}">
        <p14:creationId xmlns:p14="http://schemas.microsoft.com/office/powerpoint/2010/main" val="3006873315"/>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sz="3200" b="1" dirty="0" smtClean="0"/>
              <a:t/>
            </a:r>
            <a:br>
              <a:rPr lang="it-IT" sz="3200" b="1" dirty="0" smtClean="0"/>
            </a:br>
            <a:r>
              <a:rPr lang="it-IT" sz="3200" b="1" dirty="0"/>
              <a:t/>
            </a:r>
            <a:br>
              <a:rPr lang="it-IT" sz="3200" b="1" dirty="0"/>
            </a:br>
            <a:r>
              <a:rPr lang="it-IT" sz="3200" b="1" dirty="0" smtClean="0"/>
              <a:t/>
            </a:r>
            <a:br>
              <a:rPr lang="it-IT" sz="3200" b="1" dirty="0" smtClean="0"/>
            </a:br>
            <a:r>
              <a:rPr lang="it-IT" sz="3200" dirty="0"/>
              <a:t> </a:t>
            </a:r>
            <a:br>
              <a:rPr lang="it-IT" sz="3200" dirty="0"/>
            </a:br>
            <a:r>
              <a:rPr lang="it-IT" sz="3200" dirty="0"/>
              <a:t/>
            </a:r>
            <a:br>
              <a:rPr lang="it-IT" sz="3200" dirty="0"/>
            </a:br>
            <a:r>
              <a:rPr lang="it-IT" sz="3600" dirty="0" smtClean="0"/>
              <a:t>Il disturbo da deficit di attenzione e iperattività</a:t>
            </a:r>
            <a:r>
              <a:rPr lang="it-IT" sz="3600" dirty="0"/>
              <a:t/>
            </a:r>
            <a:br>
              <a:rPr lang="it-IT" sz="3600" dirty="0"/>
            </a:br>
            <a:endParaRPr lang="it-IT" sz="3600" dirty="0"/>
          </a:p>
        </p:txBody>
      </p:sp>
      <p:sp>
        <p:nvSpPr>
          <p:cNvPr id="3" name="Segnaposto contenuto 2"/>
          <p:cNvSpPr>
            <a:spLocks noGrp="1"/>
          </p:cNvSpPr>
          <p:nvPr>
            <p:ph idx="1"/>
          </p:nvPr>
        </p:nvSpPr>
        <p:spPr>
          <a:xfrm>
            <a:off x="899592" y="2119257"/>
            <a:ext cx="5112569" cy="3603812"/>
          </a:xfrm>
        </p:spPr>
        <p:txBody>
          <a:bodyPr>
            <a:normAutofit/>
          </a:bodyPr>
          <a:lstStyle/>
          <a:p>
            <a:pPr algn="just"/>
            <a:r>
              <a:rPr lang="it-IT" sz="2000" dirty="0"/>
              <a:t>Il Disturbo da Deficit di Attenzione/Iperattività, o </a:t>
            </a:r>
            <a:r>
              <a:rPr lang="it-IT" sz="2000" b="1" dirty="0" smtClean="0"/>
              <a:t>ADHD</a:t>
            </a:r>
            <a:r>
              <a:rPr lang="it-IT" sz="2000" dirty="0" smtClean="0"/>
              <a:t>, </a:t>
            </a:r>
            <a:r>
              <a:rPr lang="it-IT" sz="2000" dirty="0"/>
              <a:t>è un </a:t>
            </a:r>
            <a:r>
              <a:rPr lang="it-IT" sz="2000" b="1" dirty="0"/>
              <a:t>disturbo evolutivo dell’autocontrollo</a:t>
            </a:r>
            <a:r>
              <a:rPr lang="it-IT" sz="2000" dirty="0"/>
              <a:t>. Esso include difficoltà di attenzione e concentrazione, di controllo degli impulsi e del livello di attività. Questi problemi derivano sostanzialmente dall’incapacità del bambino di regolare il proprio comportamento in funzione del trascorrere del tempo, degli obiettivi da raggiungere e delle richieste dell’ambiente. </a:t>
            </a:r>
            <a:endParaRPr lang="it-IT" sz="2000" dirty="0" smtClean="0"/>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00192" y="2708920"/>
            <a:ext cx="2330616" cy="1743075"/>
          </a:xfrm>
          <a:prstGeom prst="rect">
            <a:avLst/>
          </a:prstGeom>
        </p:spPr>
      </p:pic>
    </p:spTree>
    <p:extLst>
      <p:ext uri="{BB962C8B-B14F-4D97-AF65-F5344CB8AC3E}">
        <p14:creationId xmlns:p14="http://schemas.microsoft.com/office/powerpoint/2010/main" val="3564809684"/>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463040" y="908720"/>
            <a:ext cx="6196405" cy="4814349"/>
          </a:xfrm>
        </p:spPr>
        <p:txBody>
          <a:bodyPr/>
          <a:lstStyle/>
          <a:p>
            <a:pPr algn="just"/>
            <a:r>
              <a:rPr lang="it-IT" dirty="0"/>
              <a:t>E’ bene precisare che </a:t>
            </a:r>
            <a:r>
              <a:rPr lang="it-IT" dirty="0" smtClean="0"/>
              <a:t>l’ADHD non </a:t>
            </a:r>
            <a:r>
              <a:rPr lang="it-IT" dirty="0"/>
              <a:t>è una normale fase di crescita che ogni bambino deve superare, non è nemmeno il risultato di una disciplina educativa inefficace, e tanto meno non è un problema dovuto alla «cattiveria» del bambino. </a:t>
            </a:r>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53426" y="3645024"/>
            <a:ext cx="2419350" cy="1895475"/>
          </a:xfrm>
          <a:prstGeom prst="rect">
            <a:avLst/>
          </a:prstGeom>
        </p:spPr>
      </p:pic>
    </p:spTree>
    <p:extLst>
      <p:ext uri="{BB962C8B-B14F-4D97-AF65-F5344CB8AC3E}">
        <p14:creationId xmlns:p14="http://schemas.microsoft.com/office/powerpoint/2010/main" val="951228704"/>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95023" y="817583"/>
            <a:ext cx="6965245" cy="883226"/>
          </a:xfrm>
        </p:spPr>
        <p:txBody>
          <a:bodyPr>
            <a:normAutofit fontScale="90000"/>
          </a:bodyPr>
          <a:lstStyle/>
          <a:p>
            <a:pPr algn="ctr"/>
            <a:r>
              <a:rPr lang="it-IT" sz="4000" b="1" dirty="0" smtClean="0"/>
              <a:t/>
            </a:r>
            <a:br>
              <a:rPr lang="it-IT" sz="4000" b="1" dirty="0" smtClean="0"/>
            </a:br>
            <a:r>
              <a:rPr lang="it-IT" sz="4000" b="1" dirty="0" smtClean="0"/>
              <a:t>Disattenzione</a:t>
            </a:r>
            <a:r>
              <a:rPr lang="it-IT" sz="4000" dirty="0"/>
              <a:t/>
            </a:r>
            <a:br>
              <a:rPr lang="it-IT" sz="4000" dirty="0"/>
            </a:br>
            <a:endParaRPr lang="it-IT" sz="4000" dirty="0"/>
          </a:p>
        </p:txBody>
      </p:sp>
      <p:sp>
        <p:nvSpPr>
          <p:cNvPr id="3" name="Segnaposto contenuto 2"/>
          <p:cNvSpPr>
            <a:spLocks noGrp="1"/>
          </p:cNvSpPr>
          <p:nvPr>
            <p:ph idx="1"/>
          </p:nvPr>
        </p:nvSpPr>
        <p:spPr>
          <a:xfrm>
            <a:off x="899592" y="1700808"/>
            <a:ext cx="6759853" cy="4022261"/>
          </a:xfrm>
        </p:spPr>
        <p:txBody>
          <a:bodyPr>
            <a:normAutofit/>
          </a:bodyPr>
          <a:lstStyle/>
          <a:p>
            <a:pPr>
              <a:lnSpc>
                <a:spcPct val="120000"/>
              </a:lnSpc>
            </a:pPr>
            <a:r>
              <a:rPr lang="it-IT" sz="2000" dirty="0"/>
              <a:t>I sintomi relativi alla </a:t>
            </a:r>
            <a:r>
              <a:rPr lang="it-IT" sz="2000" b="1" dirty="0"/>
              <a:t>disattenzione </a:t>
            </a:r>
            <a:r>
              <a:rPr lang="it-IT" sz="2000" dirty="0"/>
              <a:t>si riscontrano soprattutto in bambini che, rispetto ai loro coetanei, presentano un’evidente difficoltà a rimanere attenti o a lavorare su uno stesso compito per un periodo di tempo sufficientemente prolungato. </a:t>
            </a:r>
            <a:br>
              <a:rPr lang="it-IT" sz="2000" dirty="0"/>
            </a:br>
            <a:endParaRPr lang="it-IT" sz="2000" dirty="0" smtClean="0"/>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47864" y="3933056"/>
            <a:ext cx="2428875" cy="1876425"/>
          </a:xfrm>
          <a:prstGeom prst="rect">
            <a:avLst/>
          </a:prstGeom>
        </p:spPr>
      </p:pic>
    </p:spTree>
    <p:extLst>
      <p:ext uri="{BB962C8B-B14F-4D97-AF65-F5344CB8AC3E}">
        <p14:creationId xmlns:p14="http://schemas.microsoft.com/office/powerpoint/2010/main" val="2632198768"/>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15616" y="908720"/>
            <a:ext cx="6196405" cy="4814349"/>
          </a:xfrm>
        </p:spPr>
        <p:txBody>
          <a:bodyPr>
            <a:normAutofit fontScale="92500" lnSpcReduction="10000"/>
          </a:bodyPr>
          <a:lstStyle/>
          <a:p>
            <a:pPr algn="just"/>
            <a:r>
              <a:rPr lang="it-IT" dirty="0"/>
              <a:t>Diversi autori sostengono che il deficit principale della sindrome sia rappresentato dalle difficoltà d’attenzione, che si manifestano sia </a:t>
            </a:r>
            <a:r>
              <a:rPr lang="it-IT" b="1" dirty="0"/>
              <a:t>in situazioni scolastiche/lavorative</a:t>
            </a:r>
            <a:r>
              <a:rPr lang="it-IT" dirty="0"/>
              <a:t>, che in quelle </a:t>
            </a:r>
            <a:r>
              <a:rPr lang="it-IT" b="1" dirty="0"/>
              <a:t>sociali</a:t>
            </a:r>
            <a:r>
              <a:rPr lang="it-IT" dirty="0"/>
              <a:t>. Dato che il costrutto di attenzione è multidimensionale (selettiva, mantenuta, focalizzata, divisa), le ultime ricerche sembrano concordi nello stabilire che il </a:t>
            </a:r>
            <a:r>
              <a:rPr lang="it-IT" b="1" dirty="0"/>
              <a:t>problema </a:t>
            </a:r>
            <a:r>
              <a:rPr lang="it-IT" dirty="0"/>
              <a:t>maggiormente evidente </a:t>
            </a:r>
            <a:r>
              <a:rPr lang="it-IT" dirty="0" smtClean="0"/>
              <a:t>nell’ADHD sia </a:t>
            </a:r>
            <a:r>
              <a:rPr lang="it-IT" dirty="0"/>
              <a:t>il </a:t>
            </a:r>
            <a:r>
              <a:rPr lang="it-IT" b="1" dirty="0"/>
              <a:t>mantenimento dell’attenzione</a:t>
            </a:r>
            <a:r>
              <a:rPr lang="it-IT" dirty="0"/>
              <a:t>, soprattutto </a:t>
            </a:r>
            <a:r>
              <a:rPr lang="it-IT" b="1" dirty="0"/>
              <a:t>durante attività ripetitive o noiose</a:t>
            </a:r>
            <a:r>
              <a:rPr lang="it-IT" dirty="0"/>
              <a:t>. </a:t>
            </a:r>
            <a:br>
              <a:rPr lang="it-IT" dirty="0"/>
            </a:br>
            <a:endParaRPr lang="it-IT" dirty="0"/>
          </a:p>
          <a:p>
            <a:pPr algn="just"/>
            <a:endParaRPr lang="it-IT" dirty="0"/>
          </a:p>
        </p:txBody>
      </p:sp>
    </p:spTree>
    <p:extLst>
      <p:ext uri="{BB962C8B-B14F-4D97-AF65-F5344CB8AC3E}">
        <p14:creationId xmlns:p14="http://schemas.microsoft.com/office/powerpoint/2010/main" val="60030470"/>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463040" y="764704"/>
            <a:ext cx="6196405" cy="4958365"/>
          </a:xfrm>
        </p:spPr>
        <p:txBody>
          <a:bodyPr>
            <a:normAutofit fontScale="92500" lnSpcReduction="20000"/>
          </a:bodyPr>
          <a:lstStyle/>
          <a:p>
            <a:pPr algn="just">
              <a:lnSpc>
                <a:spcPct val="120000"/>
              </a:lnSpc>
            </a:pPr>
            <a:r>
              <a:rPr lang="it-IT" dirty="0"/>
              <a:t>Queste difficoltà si manifestano anche in situazioni ludiche in cui il bambino manifesta frequenti passaggi da un gioco ad un altro, senza completarne alcuno. </a:t>
            </a:r>
            <a:endParaRPr lang="it-IT" dirty="0" smtClean="0"/>
          </a:p>
          <a:p>
            <a:pPr algn="just">
              <a:lnSpc>
                <a:spcPct val="120000"/>
              </a:lnSpc>
            </a:pPr>
            <a:r>
              <a:rPr lang="it-IT" dirty="0" smtClean="0"/>
              <a:t>A </a:t>
            </a:r>
            <a:r>
              <a:rPr lang="it-IT" dirty="0"/>
              <a:t>scuola si manifestano evidenti </a:t>
            </a:r>
            <a:r>
              <a:rPr lang="it-IT" b="1" dirty="0"/>
              <a:t>difficoltà nel prestare attenzione ai dettagli</a:t>
            </a:r>
            <a:r>
              <a:rPr lang="it-IT" dirty="0"/>
              <a:t>, banali “errori di distrazione”, e i lavori sono incompleti e disordinati. Insegnanti e genitori riferiscono che i bambini con </a:t>
            </a:r>
            <a:r>
              <a:rPr lang="it-IT" dirty="0" smtClean="0"/>
              <a:t>ADHD </a:t>
            </a:r>
            <a:r>
              <a:rPr lang="it-IT" dirty="0"/>
              <a:t>sembra che non ascoltino o che abbiano la testa da un’altra parte quando gli si parla direttamente. </a:t>
            </a:r>
          </a:p>
          <a:p>
            <a:pPr>
              <a:lnSpc>
                <a:spcPct val="120000"/>
              </a:lnSpc>
            </a:pPr>
            <a:endParaRPr lang="it-IT" dirty="0"/>
          </a:p>
        </p:txBody>
      </p:sp>
    </p:spTree>
    <p:extLst>
      <p:ext uri="{BB962C8B-B14F-4D97-AF65-F5344CB8AC3E}">
        <p14:creationId xmlns:p14="http://schemas.microsoft.com/office/powerpoint/2010/main" val="1133791523"/>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043608" y="908720"/>
            <a:ext cx="6615837" cy="4814349"/>
          </a:xfrm>
        </p:spPr>
        <p:txBody>
          <a:bodyPr>
            <a:normAutofit/>
          </a:bodyPr>
          <a:lstStyle/>
          <a:p>
            <a:pPr algn="just"/>
            <a:r>
              <a:rPr lang="it-IT" dirty="0" smtClean="0"/>
              <a:t>Passando </a:t>
            </a:r>
            <a:r>
              <a:rPr lang="it-IT" dirty="0"/>
              <a:t>vicino al banco di un bambino iperattivo si può rimanere colpiti dal disordine con cui gestisce il materiale scolastico e dalla facilità con cui viene distratto da suoni o da altri stimoli irrilevanti.</a:t>
            </a:r>
          </a:p>
          <a:p>
            <a:pPr marL="0" indent="0">
              <a:buNone/>
            </a:pPr>
            <a:endParaRPr lang="it-IT" dirty="0"/>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87824" y="3716535"/>
            <a:ext cx="2962275" cy="1543050"/>
          </a:xfrm>
          <a:prstGeom prst="rect">
            <a:avLst/>
          </a:prstGeom>
        </p:spPr>
      </p:pic>
    </p:spTree>
    <p:extLst>
      <p:ext uri="{BB962C8B-B14F-4D97-AF65-F5344CB8AC3E}">
        <p14:creationId xmlns:p14="http://schemas.microsoft.com/office/powerpoint/2010/main" val="14940442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15616" y="1052736"/>
            <a:ext cx="6543829" cy="4670333"/>
          </a:xfrm>
        </p:spPr>
        <p:txBody>
          <a:bodyPr/>
          <a:lstStyle/>
          <a:p>
            <a:pPr marL="0" indent="0">
              <a:buNone/>
            </a:pPr>
            <a:r>
              <a:rPr lang="it-IT" dirty="0" smtClean="0">
                <a:solidFill>
                  <a:schemeClr val="accent2"/>
                </a:solidFill>
              </a:rPr>
              <a:t>8.</a:t>
            </a:r>
            <a:r>
              <a:rPr lang="it-IT" dirty="0" smtClean="0">
                <a:solidFill>
                  <a:schemeClr val="tx2"/>
                </a:solidFill>
                <a:effectLst>
                  <a:outerShdw blurRad="38100" dist="38100" dir="2700000" algn="tl">
                    <a:srgbClr val="000000">
                      <a:alpha val="43137"/>
                    </a:srgbClr>
                  </a:outerShdw>
                </a:effectLst>
              </a:rPr>
              <a:t> Intelligenza naturalistica</a:t>
            </a:r>
            <a:r>
              <a:rPr lang="it-IT" dirty="0" smtClean="0"/>
              <a:t>: </a:t>
            </a:r>
            <a:r>
              <a:rPr lang="it-IT" b="1" dirty="0" smtClean="0"/>
              <a:t>sensibilità e cura dell’ambiente</a:t>
            </a:r>
          </a:p>
          <a:p>
            <a:pPr marL="0" indent="0">
              <a:buNone/>
            </a:pPr>
            <a:r>
              <a:rPr lang="it-IT" dirty="0" smtClean="0">
                <a:solidFill>
                  <a:schemeClr val="accent2"/>
                </a:solidFill>
              </a:rPr>
              <a:t>9.</a:t>
            </a:r>
            <a:r>
              <a:rPr lang="it-IT" dirty="0" smtClean="0">
                <a:solidFill>
                  <a:schemeClr val="tx2"/>
                </a:solidFill>
                <a:effectLst>
                  <a:outerShdw blurRad="38100" dist="38100" dir="2700000" algn="tl">
                    <a:srgbClr val="000000">
                      <a:alpha val="43137"/>
                    </a:srgbClr>
                  </a:outerShdw>
                </a:effectLst>
              </a:rPr>
              <a:t>Intelligenza esistenziale</a:t>
            </a:r>
            <a:r>
              <a:rPr lang="it-IT" b="1" dirty="0" smtClean="0"/>
              <a:t>: capacità di riflettere sulle tematiche fondamentali della propria esistenza</a:t>
            </a:r>
            <a:endParaRPr lang="it-IT" b="1" dirty="0">
              <a:solidFill>
                <a:schemeClr val="accent2"/>
              </a:solidFill>
            </a:endParaRPr>
          </a:p>
        </p:txBody>
      </p:sp>
    </p:spTree>
    <p:extLst>
      <p:ext uri="{BB962C8B-B14F-4D97-AF65-F5344CB8AC3E}">
        <p14:creationId xmlns:p14="http://schemas.microsoft.com/office/powerpoint/2010/main" val="3491880829"/>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95023" y="817583"/>
            <a:ext cx="6965245" cy="883226"/>
          </a:xfrm>
        </p:spPr>
        <p:txBody>
          <a:bodyPr>
            <a:normAutofit fontScale="90000"/>
          </a:bodyPr>
          <a:lstStyle/>
          <a:p>
            <a:pPr algn="ctr"/>
            <a:r>
              <a:rPr lang="it-IT" sz="4000" b="1" dirty="0" smtClean="0"/>
              <a:t/>
            </a:r>
            <a:br>
              <a:rPr lang="it-IT" sz="4000" b="1" dirty="0" smtClean="0"/>
            </a:br>
            <a:r>
              <a:rPr lang="it-IT" sz="4000" b="1" dirty="0" smtClean="0"/>
              <a:t>Iperattività</a:t>
            </a:r>
            <a:r>
              <a:rPr lang="it-IT" sz="4000" dirty="0"/>
              <a:t/>
            </a:r>
            <a:br>
              <a:rPr lang="it-IT" sz="4000" dirty="0"/>
            </a:br>
            <a:endParaRPr lang="it-IT" sz="4000" dirty="0"/>
          </a:p>
        </p:txBody>
      </p:sp>
      <p:sp>
        <p:nvSpPr>
          <p:cNvPr id="3" name="Segnaposto contenuto 2"/>
          <p:cNvSpPr>
            <a:spLocks noGrp="1"/>
          </p:cNvSpPr>
          <p:nvPr>
            <p:ph idx="1"/>
          </p:nvPr>
        </p:nvSpPr>
        <p:spPr>
          <a:xfrm>
            <a:off x="899592" y="1700808"/>
            <a:ext cx="6759853" cy="4022261"/>
          </a:xfrm>
        </p:spPr>
        <p:txBody>
          <a:bodyPr>
            <a:normAutofit/>
          </a:bodyPr>
          <a:lstStyle/>
          <a:p>
            <a:r>
              <a:rPr lang="it-IT" sz="2000" dirty="0"/>
              <a:t>La seconda caratteristica </a:t>
            </a:r>
            <a:r>
              <a:rPr lang="it-IT" sz="2000" dirty="0" smtClean="0"/>
              <a:t>dell’ADHD è </a:t>
            </a:r>
            <a:r>
              <a:rPr lang="it-IT" sz="2000" dirty="0"/>
              <a:t>l’</a:t>
            </a:r>
            <a:r>
              <a:rPr lang="it-IT" sz="2000" b="1" dirty="0"/>
              <a:t>iperattività</a:t>
            </a:r>
            <a:r>
              <a:rPr lang="it-IT" sz="2000" dirty="0"/>
              <a:t>, ovvero un </a:t>
            </a:r>
            <a:r>
              <a:rPr lang="it-IT" sz="2000" b="1" dirty="0"/>
              <a:t>eccessivo livello di attività motoria o vocale</a:t>
            </a:r>
            <a:r>
              <a:rPr lang="it-IT" sz="2000" dirty="0"/>
              <a:t>. Il bambino iperattivo manifesta continua agitazione, difficoltà a rimanere seduto e fermo al proprio posto. Secondo i racconti di genitori e insegnanti i bambini con </a:t>
            </a:r>
            <a:r>
              <a:rPr lang="it-IT" sz="2000" dirty="0" smtClean="0"/>
              <a:t>ADHD </a:t>
            </a:r>
            <a:r>
              <a:rPr lang="it-IT" sz="2000" dirty="0"/>
              <a:t>sembrano “guidati da un motorino”: sempre in movimento sia a scuola che a casa, durante i compiti e il gioco. Molto spesso i movimenti di tutte le parti del corpo (gambe, braccia e tronco) non sono armonicamente diretti al raggiungimento di uno scopo</a:t>
            </a:r>
            <a:r>
              <a:rPr lang="it-IT" sz="1600" dirty="0"/>
              <a:t>. </a:t>
            </a:r>
            <a:br>
              <a:rPr lang="it-IT" sz="1600" dirty="0"/>
            </a:br>
            <a:endParaRPr lang="it-IT" sz="1600" dirty="0" smtClean="0"/>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04048" y="5157192"/>
            <a:ext cx="1600200" cy="1400175"/>
          </a:xfrm>
          <a:prstGeom prst="rect">
            <a:avLst/>
          </a:prstGeom>
        </p:spPr>
      </p:pic>
    </p:spTree>
    <p:extLst>
      <p:ext uri="{BB962C8B-B14F-4D97-AF65-F5344CB8AC3E}">
        <p14:creationId xmlns:p14="http://schemas.microsoft.com/office/powerpoint/2010/main" val="3406850329"/>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971600" y="980728"/>
            <a:ext cx="6687845" cy="4742341"/>
          </a:xfrm>
        </p:spPr>
        <p:txBody>
          <a:bodyPr/>
          <a:lstStyle/>
          <a:p>
            <a:pPr algn="just"/>
            <a:r>
              <a:rPr lang="it-IT" dirty="0"/>
              <a:t>L’iperattività è considerata una dimensione comportamentale lungo la quale i bambini (ma anche gli adulti) si possono collocare tra il polo calmo-ben organizzato e il polo irrequieto-inattento: si tratta quindi di un continuum lungo il quale tutte le persone trovano una loro collocazione e in cui, naturalmente, i bambini con </a:t>
            </a:r>
            <a:r>
              <a:rPr lang="it-IT" dirty="0" smtClean="0"/>
              <a:t>ADHD </a:t>
            </a:r>
            <a:r>
              <a:rPr lang="it-IT" dirty="0"/>
              <a:t>occupano una posizione estrema. </a:t>
            </a:r>
          </a:p>
          <a:p>
            <a:endParaRPr lang="it-IT" dirty="0"/>
          </a:p>
        </p:txBody>
      </p:sp>
      <p:sp>
        <p:nvSpPr>
          <p:cNvPr id="4" name="Freccia bidirezionale orizzontale 3"/>
          <p:cNvSpPr/>
          <p:nvPr/>
        </p:nvSpPr>
        <p:spPr>
          <a:xfrm>
            <a:off x="1547664" y="4934951"/>
            <a:ext cx="5976664" cy="576064"/>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806805336"/>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95023" y="817583"/>
            <a:ext cx="6965245" cy="883226"/>
          </a:xfrm>
        </p:spPr>
        <p:txBody>
          <a:bodyPr>
            <a:normAutofit fontScale="90000"/>
          </a:bodyPr>
          <a:lstStyle/>
          <a:p>
            <a:pPr algn="ctr"/>
            <a:r>
              <a:rPr lang="it-IT" sz="4000" b="1" dirty="0" smtClean="0"/>
              <a:t/>
            </a:r>
            <a:br>
              <a:rPr lang="it-IT" sz="4000" b="1" dirty="0" smtClean="0"/>
            </a:br>
            <a:r>
              <a:rPr lang="it-IT" sz="4000" b="1" dirty="0" smtClean="0"/>
              <a:t>Impulsività</a:t>
            </a:r>
            <a:r>
              <a:rPr lang="it-IT" sz="4000" dirty="0"/>
              <a:t/>
            </a:r>
            <a:br>
              <a:rPr lang="it-IT" sz="4000" dirty="0"/>
            </a:br>
            <a:endParaRPr lang="it-IT" sz="4000" dirty="0"/>
          </a:p>
        </p:txBody>
      </p:sp>
      <p:sp>
        <p:nvSpPr>
          <p:cNvPr id="3" name="Segnaposto contenuto 2"/>
          <p:cNvSpPr>
            <a:spLocks noGrp="1"/>
          </p:cNvSpPr>
          <p:nvPr>
            <p:ph idx="1"/>
          </p:nvPr>
        </p:nvSpPr>
        <p:spPr>
          <a:xfrm>
            <a:off x="899592" y="1700808"/>
            <a:ext cx="6759853" cy="4022261"/>
          </a:xfrm>
        </p:spPr>
        <p:txBody>
          <a:bodyPr>
            <a:normAutofit/>
          </a:bodyPr>
          <a:lstStyle/>
          <a:p>
            <a:pPr algn="just"/>
            <a:r>
              <a:rPr lang="it-IT" sz="2000" dirty="0" smtClean="0"/>
              <a:t>L’impulsività </a:t>
            </a:r>
            <a:r>
              <a:rPr lang="it-IT" sz="2000" dirty="0"/>
              <a:t>si manifesta nella </a:t>
            </a:r>
            <a:r>
              <a:rPr lang="it-IT" sz="2000" b="1" dirty="0"/>
              <a:t>difficoltà a dilazionare una risposta</a:t>
            </a:r>
            <a:r>
              <a:rPr lang="it-IT" sz="2000" dirty="0"/>
              <a:t>, </a:t>
            </a:r>
            <a:r>
              <a:rPr lang="it-IT" sz="2000" b="1" dirty="0"/>
              <a:t>ad inibire un comportamento inappropriato</a:t>
            </a:r>
            <a:r>
              <a:rPr lang="it-IT" sz="2000" dirty="0"/>
              <a:t>, </a:t>
            </a:r>
            <a:r>
              <a:rPr lang="it-IT" sz="2000" b="1" dirty="0"/>
              <a:t>ad attendere una gratificazione</a:t>
            </a:r>
            <a:r>
              <a:rPr lang="it-IT" sz="2000" dirty="0"/>
              <a:t>. </a:t>
            </a:r>
            <a:endParaRPr lang="it-IT" sz="2000" dirty="0" smtClean="0"/>
          </a:p>
          <a:p>
            <a:pPr algn="just"/>
            <a:r>
              <a:rPr lang="it-IT" sz="2000" dirty="0" smtClean="0"/>
              <a:t>I </a:t>
            </a:r>
            <a:r>
              <a:rPr lang="it-IT" sz="2000" dirty="0"/>
              <a:t>bambini impulsivi rispondono troppo velocemente (a scapito dell’accuratezza delle loro risposte), interrompono frequentemente gli altri quando stanno parlando, non riescono a stare in fila e attendere il proprio turno. </a:t>
            </a:r>
            <a:endParaRPr lang="it-IT" sz="2000" dirty="0" smtClean="0"/>
          </a:p>
        </p:txBody>
      </p:sp>
    </p:spTree>
    <p:extLst>
      <p:ext uri="{BB962C8B-B14F-4D97-AF65-F5344CB8AC3E}">
        <p14:creationId xmlns:p14="http://schemas.microsoft.com/office/powerpoint/2010/main" val="1981586394"/>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043608" y="980728"/>
            <a:ext cx="6615837" cy="4742341"/>
          </a:xfrm>
        </p:spPr>
        <p:txBody>
          <a:bodyPr>
            <a:normAutofit/>
          </a:bodyPr>
          <a:lstStyle/>
          <a:p>
            <a:r>
              <a:rPr lang="it-IT" dirty="0"/>
              <a:t>Oltre ad una persistente impazienza, l’impulsività si manifesta anche nell’intraprendere azioni pericolose senza considerare le possibili conseguenze negative. </a:t>
            </a:r>
          </a:p>
          <a:p>
            <a:r>
              <a:rPr lang="it-IT" dirty="0"/>
              <a:t>L’impulsività è una caratteristica che rimane abbastanza </a:t>
            </a:r>
            <a:r>
              <a:rPr lang="it-IT" b="1" dirty="0"/>
              <a:t>stabile durante lo sviluppo</a:t>
            </a:r>
            <a:r>
              <a:rPr lang="it-IT" dirty="0"/>
              <a:t> (sebbene conosca diverse forme a seconda dell’età) ed è presente anche negli adulti con </a:t>
            </a:r>
            <a:r>
              <a:rPr lang="it-IT" dirty="0" smtClean="0"/>
              <a:t>ADHD. </a:t>
            </a:r>
            <a:r>
              <a:rPr lang="it-IT" dirty="0"/>
              <a:t/>
            </a:r>
            <a:br>
              <a:rPr lang="it-IT" dirty="0"/>
            </a:br>
            <a:endParaRPr lang="it-IT" dirty="0"/>
          </a:p>
          <a:p>
            <a:pPr marL="0" indent="0">
              <a:buNone/>
            </a:pPr>
            <a:endParaRPr lang="it-IT" dirty="0"/>
          </a:p>
        </p:txBody>
      </p:sp>
      <p:pic>
        <p:nvPicPr>
          <p:cNvPr id="5" name="Immagin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88224" y="5142798"/>
            <a:ext cx="2160240" cy="1656184"/>
          </a:xfrm>
          <a:prstGeom prst="rect">
            <a:avLst/>
          </a:prstGeom>
        </p:spPr>
      </p:pic>
    </p:spTree>
    <p:extLst>
      <p:ext uri="{BB962C8B-B14F-4D97-AF65-F5344CB8AC3E}">
        <p14:creationId xmlns:p14="http://schemas.microsoft.com/office/powerpoint/2010/main" val="3725062976"/>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4000" dirty="0" smtClean="0"/>
              <a:t>ADHD: risvolti pedagogico-didattici</a:t>
            </a:r>
            <a:endParaRPr lang="it-IT" sz="4000" dirty="0"/>
          </a:p>
        </p:txBody>
      </p:sp>
      <p:sp>
        <p:nvSpPr>
          <p:cNvPr id="3" name="Segnaposto contenuto 2"/>
          <p:cNvSpPr>
            <a:spLocks noGrp="1"/>
          </p:cNvSpPr>
          <p:nvPr>
            <p:ph idx="1"/>
          </p:nvPr>
        </p:nvSpPr>
        <p:spPr>
          <a:xfrm>
            <a:off x="1043608" y="1772816"/>
            <a:ext cx="6615837" cy="3950253"/>
          </a:xfrm>
        </p:spPr>
        <p:txBody>
          <a:bodyPr>
            <a:normAutofit fontScale="92500"/>
          </a:bodyPr>
          <a:lstStyle/>
          <a:p>
            <a:pPr algn="just"/>
            <a:r>
              <a:rPr lang="it-IT" dirty="0" smtClean="0"/>
              <a:t>La capacità di prevedere ciò che accadrà in seguito ad un evento o a un comportamento è basilare nel processo decisionale ma i bambini con ADHD spesso hanno scarsa capacità di prevedere l’esito dei loro comportamenti.</a:t>
            </a:r>
          </a:p>
          <a:p>
            <a:pPr algn="just"/>
            <a:endParaRPr lang="it-IT" dirty="0" smtClean="0"/>
          </a:p>
          <a:p>
            <a:pPr algn="just"/>
            <a:r>
              <a:rPr lang="it-IT" dirty="0" smtClean="0"/>
              <a:t>Risulta possibile intervenire in questo senso, aiutando in vari modi il bambino a prevedere le conseguenze di determinati eventi prima di agire.</a:t>
            </a:r>
          </a:p>
        </p:txBody>
      </p:sp>
    </p:spTree>
    <p:extLst>
      <p:ext uri="{BB962C8B-B14F-4D97-AF65-F5344CB8AC3E}">
        <p14:creationId xmlns:p14="http://schemas.microsoft.com/office/powerpoint/2010/main" val="2965058139"/>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87624" y="908720"/>
            <a:ext cx="6471821" cy="4814349"/>
          </a:xfrm>
        </p:spPr>
        <p:txBody>
          <a:bodyPr/>
          <a:lstStyle/>
          <a:p>
            <a:pPr marL="0" indent="0" algn="just">
              <a:buNone/>
            </a:pPr>
            <a:r>
              <a:rPr lang="it-IT" dirty="0"/>
              <a:t>Occorre quindi che l’adulto:</a:t>
            </a:r>
          </a:p>
          <a:p>
            <a:pPr algn="just"/>
            <a:r>
              <a:rPr lang="it-IT" u="sng" dirty="0" smtClean="0"/>
              <a:t>offra </a:t>
            </a:r>
            <a:r>
              <a:rPr lang="it-IT" u="sng" dirty="0"/>
              <a:t>informazioni di ritorno al bambino</a:t>
            </a:r>
            <a:r>
              <a:rPr lang="it-IT" dirty="0"/>
              <a:t>: spiegare il perché si sia verificata una determinata conseguenza dando chiare indicazioni sul grado di correttezza del comportamento potrebbe sembrare un inutile sovrappiù, ma risulta essenziale per un soggetto con </a:t>
            </a:r>
            <a:r>
              <a:rPr lang="it-IT" dirty="0" smtClean="0"/>
              <a:t>ADHD </a:t>
            </a:r>
            <a:endParaRPr lang="it-IT" dirty="0"/>
          </a:p>
          <a:p>
            <a:pPr marL="0" indent="0">
              <a:buNone/>
            </a:pPr>
            <a:endParaRPr lang="it-IT" dirty="0"/>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59832" y="4581128"/>
            <a:ext cx="2733675" cy="1666875"/>
          </a:xfrm>
          <a:prstGeom prst="rect">
            <a:avLst/>
          </a:prstGeom>
        </p:spPr>
      </p:pic>
    </p:spTree>
    <p:extLst>
      <p:ext uri="{BB962C8B-B14F-4D97-AF65-F5344CB8AC3E}">
        <p14:creationId xmlns:p14="http://schemas.microsoft.com/office/powerpoint/2010/main" val="1201470754"/>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259632" y="1268760"/>
            <a:ext cx="6399813" cy="4454309"/>
          </a:xfrm>
        </p:spPr>
        <p:txBody>
          <a:bodyPr>
            <a:normAutofit/>
          </a:bodyPr>
          <a:lstStyle/>
          <a:p>
            <a:pPr algn="just"/>
            <a:r>
              <a:rPr lang="it-IT" sz="2000" u="sng" dirty="0" smtClean="0"/>
              <a:t>Instauri delle routines</a:t>
            </a:r>
            <a:r>
              <a:rPr lang="it-IT" sz="2000" dirty="0" smtClean="0"/>
              <a:t>: tutte le regolarità e le scadenze prestabilite forniscono al bambino una cornice di supporto nella comprensione di ciò che accade intorno a lui; in generale più routines sono presenti con regolarità nella vita scolastica, meno instabile sarà il comportamento del bambino.</a:t>
            </a:r>
          </a:p>
          <a:p>
            <a:pPr algn="just"/>
            <a:r>
              <a:rPr lang="it-IT" sz="2000" u="sng" dirty="0" smtClean="0"/>
              <a:t>Stabilisca delle regole</a:t>
            </a:r>
            <a:r>
              <a:rPr lang="it-IT" sz="2000" dirty="0" smtClean="0"/>
              <a:t>: avere regole chiare e conosciute, magari messe in evidenza in vari modi, aiuta il bambino ad organizzare i propri spazi e tempi e a sapere in anticipo quali azioni siano da considerarsi fuori dalle norme stabilite.</a:t>
            </a:r>
          </a:p>
        </p:txBody>
      </p:sp>
      <p:pic>
        <p:nvPicPr>
          <p:cNvPr id="2" name="Immagin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64088" y="5013176"/>
            <a:ext cx="2457450" cy="1584177"/>
          </a:xfrm>
          <a:prstGeom prst="rect">
            <a:avLst/>
          </a:prstGeom>
        </p:spPr>
      </p:pic>
    </p:spTree>
    <p:extLst>
      <p:ext uri="{BB962C8B-B14F-4D97-AF65-F5344CB8AC3E}">
        <p14:creationId xmlns:p14="http://schemas.microsoft.com/office/powerpoint/2010/main" val="2612944402"/>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043608" y="764704"/>
            <a:ext cx="6615837" cy="4958365"/>
          </a:xfrm>
        </p:spPr>
        <p:txBody>
          <a:bodyPr>
            <a:normAutofit/>
          </a:bodyPr>
          <a:lstStyle/>
          <a:p>
            <a:pPr algn="just"/>
            <a:r>
              <a:rPr lang="it-IT" dirty="0"/>
              <a:t>Le regole devono essere proposizioni positive e non divieti</a:t>
            </a:r>
          </a:p>
          <a:p>
            <a:pPr algn="just"/>
            <a:r>
              <a:rPr lang="it-IT" dirty="0"/>
              <a:t>Le regole devono essere semplici, espresse chiaramente</a:t>
            </a:r>
          </a:p>
          <a:p>
            <a:pPr algn="just"/>
            <a:r>
              <a:rPr lang="it-IT" dirty="0"/>
              <a:t>Le regole devono descrivere le azioni in modo operativo</a:t>
            </a:r>
          </a:p>
          <a:p>
            <a:pPr algn="just"/>
            <a:r>
              <a:rPr lang="it-IT" dirty="0"/>
              <a:t>Le regole dovrebbero usare simboli pittorici colorati ed essere poche</a:t>
            </a:r>
          </a:p>
          <a:p>
            <a:pPr marL="0" indent="0" algn="just">
              <a:buNone/>
            </a:pPr>
            <a:r>
              <a:rPr lang="it-IT" dirty="0">
                <a:solidFill>
                  <a:srgbClr val="FF0000"/>
                </a:solidFill>
              </a:rPr>
              <a:t>Riassumendo, quindi, più strutturate e regolate sono le giornate, meno instabile sarà il comportamento del bambino.</a:t>
            </a:r>
          </a:p>
          <a:p>
            <a:endParaRPr lang="it-IT" dirty="0"/>
          </a:p>
        </p:txBody>
      </p:sp>
    </p:spTree>
    <p:extLst>
      <p:ext uri="{BB962C8B-B14F-4D97-AF65-F5344CB8AC3E}">
        <p14:creationId xmlns:p14="http://schemas.microsoft.com/office/powerpoint/2010/main" val="2571479465"/>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95023" y="817583"/>
            <a:ext cx="6965245" cy="811217"/>
          </a:xfrm>
        </p:spPr>
        <p:txBody>
          <a:bodyPr>
            <a:normAutofit/>
          </a:bodyPr>
          <a:lstStyle/>
          <a:p>
            <a:pPr algn="ctr"/>
            <a:r>
              <a:rPr lang="it-IT" sz="4000" dirty="0" smtClean="0"/>
              <a:t>DSA</a:t>
            </a:r>
            <a:endParaRPr lang="it-IT" sz="4000" dirty="0"/>
          </a:p>
        </p:txBody>
      </p:sp>
      <p:sp>
        <p:nvSpPr>
          <p:cNvPr id="3" name="Segnaposto contenuto 2"/>
          <p:cNvSpPr>
            <a:spLocks noGrp="1"/>
          </p:cNvSpPr>
          <p:nvPr>
            <p:ph idx="1"/>
          </p:nvPr>
        </p:nvSpPr>
        <p:spPr>
          <a:xfrm>
            <a:off x="971600" y="1556792"/>
            <a:ext cx="6687845" cy="4166277"/>
          </a:xfrm>
        </p:spPr>
        <p:txBody>
          <a:bodyPr>
            <a:noAutofit/>
          </a:bodyPr>
          <a:lstStyle/>
          <a:p>
            <a:pPr algn="just"/>
            <a:r>
              <a:rPr lang="it-IT" sz="2000" dirty="0" smtClean="0"/>
              <a:t>Col termine </a:t>
            </a:r>
            <a:r>
              <a:rPr lang="it-IT" sz="2000" b="1" dirty="0" smtClean="0"/>
              <a:t>disturbi specifici dell’apprendimento</a:t>
            </a:r>
            <a:r>
              <a:rPr lang="it-IT" sz="2000" dirty="0" smtClean="0"/>
              <a:t> (DSA) ci si riferisce ad un gruppo eterogeneo di disturbi consistenti in significative difficoltà nell'acquisizione e nell'uso di abilità di ascolto, espressione orale, lettura, ragionamento e matematica, presumibilmente dovuti a disfunzioni del sistema nervoso centrale.</a:t>
            </a:r>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16364" y="3717032"/>
            <a:ext cx="2352675" cy="1943100"/>
          </a:xfrm>
          <a:prstGeom prst="rect">
            <a:avLst/>
          </a:prstGeom>
        </p:spPr>
      </p:pic>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043608" y="908720"/>
            <a:ext cx="6615837" cy="4814349"/>
          </a:xfrm>
        </p:spPr>
        <p:txBody>
          <a:bodyPr/>
          <a:lstStyle/>
          <a:p>
            <a:r>
              <a:rPr lang="it-IT" dirty="0"/>
              <a:t>I </a:t>
            </a:r>
            <a:r>
              <a:rPr lang="it-IT" b="1" dirty="0"/>
              <a:t>disturbi specifici dell’apprendimento</a:t>
            </a:r>
            <a:r>
              <a:rPr lang="it-IT" dirty="0"/>
              <a:t> possono verificarsi in concomitanza con altri fattori di disabilità o con influenze estrinseche (culturali, d'istruzione, ecc.), ma non sono il risultato di quelle condizioni o </a:t>
            </a:r>
            <a:r>
              <a:rPr lang="it-IT" dirty="0" smtClean="0"/>
              <a:t>influenze.</a:t>
            </a:r>
            <a:r>
              <a:rPr lang="it-IT" sz="2000" dirty="0"/>
              <a:t/>
            </a:r>
            <a:br>
              <a:rPr lang="it-IT" sz="2000" dirty="0"/>
            </a:br>
            <a:endParaRPr lang="it-IT" sz="2000" dirty="0"/>
          </a:p>
          <a:p>
            <a:endParaRPr lang="it-IT" dirty="0"/>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45816" y="3645024"/>
            <a:ext cx="2190750" cy="2095500"/>
          </a:xfrm>
          <a:prstGeom prst="rect">
            <a:avLst/>
          </a:prstGeom>
        </p:spPr>
      </p:pic>
    </p:spTree>
    <p:extLst>
      <p:ext uri="{BB962C8B-B14F-4D97-AF65-F5344CB8AC3E}">
        <p14:creationId xmlns:p14="http://schemas.microsoft.com/office/powerpoint/2010/main" val="32909761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b="1" dirty="0"/>
              <a:t>Cos'è la disabilità intellettiva</a:t>
            </a:r>
            <a:endParaRPr lang="it-IT" dirty="0"/>
          </a:p>
        </p:txBody>
      </p:sp>
      <p:sp>
        <p:nvSpPr>
          <p:cNvPr id="3" name="Segnaposto contenuto 2"/>
          <p:cNvSpPr>
            <a:spLocks noGrp="1"/>
          </p:cNvSpPr>
          <p:nvPr>
            <p:ph idx="1"/>
          </p:nvPr>
        </p:nvSpPr>
        <p:spPr/>
        <p:txBody>
          <a:bodyPr>
            <a:normAutofit/>
          </a:bodyPr>
          <a:lstStyle/>
          <a:p>
            <a:pPr algn="just"/>
            <a:r>
              <a:rPr lang="it-IT" sz="3200" dirty="0" smtClean="0"/>
              <a:t>Le </a:t>
            </a:r>
            <a:r>
              <a:rPr lang="it-IT" sz="3200" dirty="0"/>
              <a:t>cause della disabilità intellettiva possono essere di natura genetica o non genetica. </a:t>
            </a:r>
          </a:p>
        </p:txBody>
      </p:sp>
    </p:spTree>
    <p:extLst>
      <p:ext uri="{BB962C8B-B14F-4D97-AF65-F5344CB8AC3E}">
        <p14:creationId xmlns:p14="http://schemas.microsoft.com/office/powerpoint/2010/main" val="618337478"/>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95023" y="817583"/>
            <a:ext cx="6965245" cy="1027242"/>
          </a:xfrm>
        </p:spPr>
        <p:txBody>
          <a:bodyPr/>
          <a:lstStyle/>
          <a:p>
            <a:pPr algn="ctr"/>
            <a:r>
              <a:rPr lang="it-IT" dirty="0" smtClean="0"/>
              <a:t>Caratteristiche principali</a:t>
            </a:r>
            <a:endParaRPr lang="it-IT" dirty="0"/>
          </a:p>
        </p:txBody>
      </p:sp>
      <p:sp>
        <p:nvSpPr>
          <p:cNvPr id="3" name="Segnaposto contenuto 2"/>
          <p:cNvSpPr>
            <a:spLocks noGrp="1"/>
          </p:cNvSpPr>
          <p:nvPr>
            <p:ph idx="1"/>
          </p:nvPr>
        </p:nvSpPr>
        <p:spPr>
          <a:xfrm>
            <a:off x="1187624" y="1700808"/>
            <a:ext cx="6471821" cy="4022261"/>
          </a:xfrm>
        </p:spPr>
        <p:txBody>
          <a:bodyPr>
            <a:normAutofit fontScale="77500" lnSpcReduction="20000"/>
          </a:bodyPr>
          <a:lstStyle/>
          <a:p>
            <a:pPr algn="just"/>
            <a:endParaRPr lang="it-IT" b="1" dirty="0" smtClean="0"/>
          </a:p>
          <a:p>
            <a:pPr algn="just"/>
            <a:r>
              <a:rPr lang="it-IT" b="1" dirty="0" smtClean="0"/>
              <a:t>Base </a:t>
            </a:r>
            <a:r>
              <a:rPr lang="it-IT" b="1" dirty="0"/>
              <a:t>neurobiologica</a:t>
            </a:r>
            <a:r>
              <a:rPr lang="it-IT" dirty="0"/>
              <a:t>: anomalie funzionali e strutturali a carico di determinate aree cerebrali vengono indicate come correlati neurobiologici dei disturbi specifici dell’apprendimento. Ciononostante è bene ricordare che i fattori biologici interagiscono con quelli ambientali concorrendo alla comparsa dei disturbi dell’apprendimento.</a:t>
            </a:r>
            <a:br>
              <a:rPr lang="it-IT" dirty="0"/>
            </a:br>
            <a:endParaRPr lang="it-IT" dirty="0" smtClean="0"/>
          </a:p>
          <a:p>
            <a:pPr algn="just"/>
            <a:r>
              <a:rPr lang="it-IT" b="1" dirty="0" smtClean="0"/>
              <a:t>Carattere </a:t>
            </a:r>
            <a:r>
              <a:rPr lang="it-IT" b="1" dirty="0"/>
              <a:t>Evolutivo</a:t>
            </a:r>
            <a:r>
              <a:rPr lang="it-IT" dirty="0"/>
              <a:t>: sempre più studi confermano l’origine genetica dei </a:t>
            </a:r>
            <a:r>
              <a:rPr lang="it-IT" b="1" dirty="0"/>
              <a:t>disturbi specifici dell’apprendimento</a:t>
            </a:r>
            <a:r>
              <a:rPr lang="it-IT" dirty="0"/>
              <a:t> andando a determinare un’anomala capacità d’apprendimento che quindi si manifesta già dalle prime fasi dello sviluppo.</a:t>
            </a:r>
            <a:br>
              <a:rPr lang="it-IT" dirty="0"/>
            </a:br>
            <a:endParaRPr lang="it-IT" dirty="0" smtClean="0"/>
          </a:p>
        </p:txBody>
      </p:sp>
    </p:spTree>
    <p:extLst>
      <p:ext uri="{BB962C8B-B14F-4D97-AF65-F5344CB8AC3E}">
        <p14:creationId xmlns:p14="http://schemas.microsoft.com/office/powerpoint/2010/main" val="3574831383"/>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15616" y="1124744"/>
            <a:ext cx="6543829" cy="4598325"/>
          </a:xfrm>
        </p:spPr>
        <p:txBody>
          <a:bodyPr>
            <a:noAutofit/>
          </a:bodyPr>
          <a:lstStyle/>
          <a:p>
            <a:r>
              <a:rPr lang="it-IT" sz="2000" b="1" dirty="0"/>
              <a:t>Variabilità espressiv</a:t>
            </a:r>
            <a:r>
              <a:rPr lang="it-IT" sz="2000" dirty="0"/>
              <a:t>a: ogni abilità d’apprendimento segue un percorso specifico che tende ad avere una diversa espressività a seconda delle varie fasi dello </a:t>
            </a:r>
            <a:r>
              <a:rPr lang="it-IT" sz="2000" dirty="0" smtClean="0"/>
              <a:t>sviluppo</a:t>
            </a:r>
            <a:r>
              <a:rPr lang="it-IT" sz="2000" dirty="0"/>
              <a:t>.</a:t>
            </a:r>
            <a:br>
              <a:rPr lang="it-IT" sz="2000" dirty="0"/>
            </a:br>
            <a:endParaRPr lang="it-IT" sz="2000" dirty="0"/>
          </a:p>
          <a:p>
            <a:r>
              <a:rPr lang="it-IT" sz="2000" b="1" dirty="0"/>
              <a:t>Rilevanza</a:t>
            </a:r>
            <a:r>
              <a:rPr lang="it-IT" sz="2000" dirty="0"/>
              <a:t>: il disturbo deve avere un’interferenza significativamente negativa sull’adattamento scolastico e/o sulle attività di vita quotidiana. </a:t>
            </a:r>
            <a:br>
              <a:rPr lang="it-IT" sz="2000" dirty="0"/>
            </a:br>
            <a:endParaRPr lang="it-IT" sz="2000" dirty="0"/>
          </a:p>
          <a:p>
            <a:endParaRPr lang="it-IT" sz="1600" dirty="0"/>
          </a:p>
          <a:p>
            <a:pPr algn="just"/>
            <a:endParaRPr lang="it-IT" sz="1600" dirty="0"/>
          </a:p>
        </p:txBody>
      </p:sp>
      <p:pic>
        <p:nvPicPr>
          <p:cNvPr id="2" name="Immagin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24128" y="4005064"/>
            <a:ext cx="1524000" cy="1971675"/>
          </a:xfrm>
          <a:prstGeom prst="rect">
            <a:avLst/>
          </a:prstGeom>
        </p:spPr>
      </p:pic>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sz="4000" b="1" dirty="0" smtClean="0"/>
              <a:t>Disturbo specifico di lettura</a:t>
            </a:r>
            <a:r>
              <a:rPr lang="it-IT" sz="4000" dirty="0" smtClean="0"/>
              <a:t> (</a:t>
            </a:r>
            <a:r>
              <a:rPr lang="it-IT" sz="4000" b="1" dirty="0" smtClean="0"/>
              <a:t>dislessia evolutiva</a:t>
            </a:r>
            <a:r>
              <a:rPr lang="it-IT" sz="4000" dirty="0" smtClean="0"/>
              <a:t>)</a:t>
            </a:r>
            <a:endParaRPr lang="it-IT" sz="4000" dirty="0"/>
          </a:p>
        </p:txBody>
      </p:sp>
      <p:sp>
        <p:nvSpPr>
          <p:cNvPr id="3" name="Segnaposto contenuto 2"/>
          <p:cNvSpPr>
            <a:spLocks noGrp="1"/>
          </p:cNvSpPr>
          <p:nvPr>
            <p:ph idx="1"/>
          </p:nvPr>
        </p:nvSpPr>
        <p:spPr>
          <a:xfrm>
            <a:off x="1043608" y="1916832"/>
            <a:ext cx="6628453" cy="3819836"/>
          </a:xfrm>
        </p:spPr>
        <p:txBody>
          <a:bodyPr>
            <a:noAutofit/>
          </a:bodyPr>
          <a:lstStyle/>
          <a:p>
            <a:pPr algn="just"/>
            <a:r>
              <a:rPr lang="it-IT" sz="2000" dirty="0" smtClean="0"/>
              <a:t>La caratteristica fondamentale del </a:t>
            </a:r>
            <a:r>
              <a:rPr lang="it-IT" sz="2000" b="1" dirty="0" smtClean="0"/>
              <a:t>Disturbo della Lettura</a:t>
            </a:r>
            <a:r>
              <a:rPr lang="it-IT" sz="2000" dirty="0" smtClean="0"/>
              <a:t> è data dal fatto che il livello di capacità che il soggetto ha raggiunto (precisione, velocità o comprensione della lettura misurate da test standardizzati) si situa sostanzialmente al di sotto di quanto ci si aspetterebbe data l’età cronologica del soggetto, la </a:t>
            </a:r>
            <a:r>
              <a:rPr lang="it-IT" sz="2000" smtClean="0"/>
              <a:t>valutazione </a:t>
            </a:r>
            <a:r>
              <a:rPr lang="it-IT" sz="2000" smtClean="0"/>
              <a:t>psicometrica </a:t>
            </a:r>
            <a:r>
              <a:rPr lang="it-IT" sz="2000" dirty="0" smtClean="0"/>
              <a:t>dell’intelligenza e un’istruzione adeguata all’età. </a:t>
            </a:r>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35896" y="4725144"/>
            <a:ext cx="2505075" cy="1819275"/>
          </a:xfrm>
          <a:prstGeom prst="rect">
            <a:avLst/>
          </a:prstGeom>
        </p:spPr>
      </p:pic>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043608" y="908720"/>
            <a:ext cx="6615837" cy="4814349"/>
          </a:xfrm>
        </p:spPr>
        <p:txBody>
          <a:bodyPr>
            <a:normAutofit lnSpcReduction="10000"/>
          </a:bodyPr>
          <a:lstStyle/>
          <a:p>
            <a:pPr algn="just"/>
            <a:r>
              <a:rPr lang="it-IT" dirty="0"/>
              <a:t>Il Disturbo della Lettura interferisce notevolmente con l’apprendimento scolastico o con le attività della vita quotidiana che richiedono capacità di lettura. </a:t>
            </a:r>
            <a:endParaRPr lang="it-IT" dirty="0" smtClean="0"/>
          </a:p>
          <a:p>
            <a:pPr algn="just"/>
            <a:r>
              <a:rPr lang="it-IT" dirty="0" smtClean="0"/>
              <a:t>Nei </a:t>
            </a:r>
            <a:r>
              <a:rPr lang="it-IT" dirty="0"/>
              <a:t>soggetti con</a:t>
            </a:r>
            <a:r>
              <a:rPr lang="it-IT" b="1" dirty="0"/>
              <a:t> Disturbo della Lettura</a:t>
            </a:r>
            <a:r>
              <a:rPr lang="it-IT" dirty="0"/>
              <a:t>  la lettura orale è caratterizzata da distorsioni, sostituzioni o omissioni; sia la lettura orale che quella a mente sono caratterizzate da lentezza ed errori di comprensione. </a:t>
            </a:r>
            <a:br>
              <a:rPr lang="it-IT" dirty="0"/>
            </a:br>
            <a:r>
              <a:rPr lang="it-IT" dirty="0"/>
              <a:t/>
            </a:r>
            <a:br>
              <a:rPr lang="it-IT" dirty="0"/>
            </a:br>
            <a:endParaRPr lang="it-IT" dirty="0"/>
          </a:p>
          <a:p>
            <a:endParaRPr lang="it-IT" dirty="0"/>
          </a:p>
        </p:txBody>
      </p:sp>
    </p:spTree>
    <p:extLst>
      <p:ext uri="{BB962C8B-B14F-4D97-AF65-F5344CB8AC3E}">
        <p14:creationId xmlns:p14="http://schemas.microsoft.com/office/powerpoint/2010/main" val="1041779630"/>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sz="4000" b="1" dirty="0" smtClean="0"/>
              <a:t/>
            </a:r>
            <a:br>
              <a:rPr lang="it-IT" sz="4000" b="1" dirty="0" smtClean="0"/>
            </a:br>
            <a:r>
              <a:rPr lang="it-IT" sz="4000" b="1" dirty="0" smtClean="0"/>
              <a:t>Disturbo specifico di scrittura</a:t>
            </a:r>
            <a:r>
              <a:rPr lang="it-IT" sz="4000" dirty="0" smtClean="0"/>
              <a:t> (</a:t>
            </a:r>
            <a:r>
              <a:rPr lang="it-IT" sz="4000" b="1" dirty="0" smtClean="0"/>
              <a:t>disortografia e disgrafia</a:t>
            </a:r>
            <a:r>
              <a:rPr lang="it-IT" sz="4000" dirty="0" smtClean="0"/>
              <a:t>)</a:t>
            </a:r>
            <a:br>
              <a:rPr lang="it-IT" sz="4000" dirty="0" smtClean="0"/>
            </a:br>
            <a:endParaRPr lang="it-IT" sz="4000" dirty="0"/>
          </a:p>
        </p:txBody>
      </p:sp>
      <p:sp>
        <p:nvSpPr>
          <p:cNvPr id="3" name="Segnaposto contenuto 2"/>
          <p:cNvSpPr>
            <a:spLocks noGrp="1"/>
          </p:cNvSpPr>
          <p:nvPr>
            <p:ph idx="1"/>
          </p:nvPr>
        </p:nvSpPr>
        <p:spPr/>
        <p:txBody>
          <a:bodyPr>
            <a:normAutofit/>
          </a:bodyPr>
          <a:lstStyle/>
          <a:p>
            <a:r>
              <a:rPr lang="it-IT" sz="2000" dirty="0" smtClean="0"/>
              <a:t>La disortografia consiste in una difficoltà nel realizzare il passaggio dal codice fonetico a quello grafemico. </a:t>
            </a:r>
          </a:p>
          <a:p>
            <a:r>
              <a:rPr lang="it-IT" sz="2000" dirty="0" smtClean="0"/>
              <a:t>In altri termini, il </a:t>
            </a:r>
            <a:r>
              <a:rPr lang="it-IT" sz="2000" b="1" dirty="0" smtClean="0"/>
              <a:t>bambino disortografico</a:t>
            </a:r>
            <a:r>
              <a:rPr lang="it-IT" sz="2000" dirty="0" smtClean="0"/>
              <a:t> non è lo studente che non conosce le regole ma che nel tradurre in forma scritta il linguaggio parlato commette un numero eccessivo di errori, specialmente sotto dettatura, rispetto ai compagni della propria età/classe. </a:t>
            </a:r>
            <a:br>
              <a:rPr lang="it-IT" sz="2000" dirty="0" smtClean="0"/>
            </a:br>
            <a:endParaRPr lang="it-IT" sz="2000" dirty="0" smtClean="0"/>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32040" y="4869160"/>
            <a:ext cx="2371725" cy="1019175"/>
          </a:xfrm>
          <a:prstGeom prst="rect">
            <a:avLst/>
          </a:prstGeom>
        </p:spPr>
      </p:pic>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95023" y="817583"/>
            <a:ext cx="6965245" cy="667201"/>
          </a:xfrm>
        </p:spPr>
        <p:txBody>
          <a:bodyPr>
            <a:normAutofit fontScale="90000"/>
          </a:bodyPr>
          <a:lstStyle/>
          <a:p>
            <a:pPr algn="ctr"/>
            <a:r>
              <a:rPr lang="it-IT" dirty="0" smtClean="0"/>
              <a:t>Disgrafia</a:t>
            </a:r>
            <a:endParaRPr lang="it-IT" dirty="0"/>
          </a:p>
        </p:txBody>
      </p:sp>
      <p:sp>
        <p:nvSpPr>
          <p:cNvPr id="3" name="Segnaposto contenuto 2"/>
          <p:cNvSpPr>
            <a:spLocks noGrp="1"/>
          </p:cNvSpPr>
          <p:nvPr>
            <p:ph idx="1"/>
          </p:nvPr>
        </p:nvSpPr>
        <p:spPr>
          <a:xfrm>
            <a:off x="1043608" y="1628800"/>
            <a:ext cx="6615837" cy="4094269"/>
          </a:xfrm>
        </p:spPr>
        <p:txBody>
          <a:bodyPr>
            <a:normAutofit fontScale="92500" lnSpcReduction="10000"/>
          </a:bodyPr>
          <a:lstStyle/>
          <a:p>
            <a:r>
              <a:rPr lang="it-IT" dirty="0"/>
              <a:t>La disgrafia è un</a:t>
            </a:r>
            <a:r>
              <a:rPr lang="it-IT" b="1" dirty="0"/>
              <a:t> disturbo a carico della componente grafica della scrittura</a:t>
            </a:r>
            <a:r>
              <a:rPr lang="it-IT" dirty="0"/>
              <a:t>: nello specifico, la qualità, intesa come leggibilità dei grafemi, e l’efficienza, intesa come velocità di scrittura, risultano compromesse. </a:t>
            </a:r>
          </a:p>
          <a:p>
            <a:r>
              <a:rPr lang="it-IT" dirty="0"/>
              <a:t>In altri termini, la calligrafia dei </a:t>
            </a:r>
            <a:r>
              <a:rPr lang="it-IT" b="1" dirty="0"/>
              <a:t>bambini disgrafici</a:t>
            </a:r>
            <a:r>
              <a:rPr lang="it-IT" dirty="0"/>
              <a:t> risulta difficilmente comprensibile. Inoltre può emergere una significativa lentezza nella scrittura riconducibile ad una scarsa coordinazione motoria.</a:t>
            </a:r>
            <a:br>
              <a:rPr lang="it-IT" dirty="0"/>
            </a:br>
            <a:endParaRPr lang="it-IT" dirty="0"/>
          </a:p>
          <a:p>
            <a:endParaRPr lang="it-IT" dirty="0"/>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60032" y="4941168"/>
            <a:ext cx="2981325" cy="1533525"/>
          </a:xfrm>
          <a:prstGeom prst="rect">
            <a:avLst/>
          </a:prstGeom>
        </p:spPr>
      </p:pic>
    </p:spTree>
    <p:extLst>
      <p:ext uri="{BB962C8B-B14F-4D97-AF65-F5344CB8AC3E}">
        <p14:creationId xmlns:p14="http://schemas.microsoft.com/office/powerpoint/2010/main" val="921715160"/>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sz="4000" b="1" dirty="0" smtClean="0"/>
              <a:t/>
            </a:r>
            <a:br>
              <a:rPr lang="it-IT" sz="4000" b="1" dirty="0" smtClean="0"/>
            </a:br>
            <a:r>
              <a:rPr lang="it-IT" sz="4000" b="1" dirty="0" smtClean="0"/>
              <a:t>Disturbi specifici del calcolo</a:t>
            </a:r>
            <a:r>
              <a:rPr lang="it-IT" sz="4000" dirty="0" smtClean="0"/>
              <a:t> (</a:t>
            </a:r>
            <a:r>
              <a:rPr lang="it-IT" sz="4000" b="1" dirty="0" err="1" smtClean="0"/>
              <a:t>discalculia</a:t>
            </a:r>
            <a:r>
              <a:rPr lang="it-IT" sz="4000" dirty="0" smtClean="0"/>
              <a:t>)</a:t>
            </a:r>
            <a:br>
              <a:rPr lang="it-IT" sz="4000" dirty="0" smtClean="0"/>
            </a:br>
            <a:endParaRPr lang="it-IT" sz="4000" dirty="0"/>
          </a:p>
        </p:txBody>
      </p:sp>
      <p:sp>
        <p:nvSpPr>
          <p:cNvPr id="3" name="Segnaposto contenuto 2"/>
          <p:cNvSpPr>
            <a:spLocks noGrp="1"/>
          </p:cNvSpPr>
          <p:nvPr>
            <p:ph idx="1"/>
          </p:nvPr>
        </p:nvSpPr>
        <p:spPr/>
        <p:txBody>
          <a:bodyPr>
            <a:noAutofit/>
          </a:bodyPr>
          <a:lstStyle/>
          <a:p>
            <a:pPr algn="just"/>
            <a:r>
              <a:rPr lang="it-IT" sz="2000" dirty="0" smtClean="0"/>
              <a:t>La caratteristica principale del </a:t>
            </a:r>
            <a:r>
              <a:rPr lang="it-IT" sz="2000" b="1" dirty="0" smtClean="0"/>
              <a:t>Disturbo del Calcolo</a:t>
            </a:r>
            <a:r>
              <a:rPr lang="it-IT" sz="2000" dirty="0" smtClean="0"/>
              <a:t> e’ una capacità di calcolo (misurata con test standardizzati somministrati individualmente sul calcolo o sul ragionamento matematico) che si situa sostanzialmente al di sotto di quanto previsto in base all’età cronologica del soggetto, alla valutazione psicometrica dell’intelligenza, e a un’istruzione adeguata all’età. </a:t>
            </a:r>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971600" y="908720"/>
            <a:ext cx="6687845" cy="4814349"/>
          </a:xfrm>
        </p:spPr>
        <p:txBody>
          <a:bodyPr/>
          <a:lstStyle/>
          <a:p>
            <a:pPr algn="just"/>
            <a:r>
              <a:rPr lang="it-IT" dirty="0"/>
              <a:t>Il </a:t>
            </a:r>
            <a:r>
              <a:rPr lang="it-IT" b="1" dirty="0"/>
              <a:t>Disturbo del Calcolo</a:t>
            </a:r>
            <a:r>
              <a:rPr lang="it-IT" dirty="0"/>
              <a:t> interferisce in modo significativo con l’apprendimento scolastico o con le attività della vita quotidiana che richiedono capacità di calcolo.</a:t>
            </a:r>
          </a:p>
          <a:p>
            <a:pPr marL="0" indent="0" algn="just">
              <a:buNone/>
            </a:pPr>
            <a:endParaRPr lang="it-IT" dirty="0"/>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79912" y="3156179"/>
            <a:ext cx="1797170" cy="1978536"/>
          </a:xfrm>
          <a:prstGeom prst="rect">
            <a:avLst/>
          </a:prstGeom>
        </p:spPr>
      </p:pic>
    </p:spTree>
    <p:extLst>
      <p:ext uri="{BB962C8B-B14F-4D97-AF65-F5344CB8AC3E}">
        <p14:creationId xmlns:p14="http://schemas.microsoft.com/office/powerpoint/2010/main" val="3209705055"/>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3600" dirty="0" smtClean="0"/>
              <a:t>Interventi riabilitativi</a:t>
            </a:r>
            <a:endParaRPr lang="it-IT" sz="3600" dirty="0"/>
          </a:p>
        </p:txBody>
      </p:sp>
      <p:sp>
        <p:nvSpPr>
          <p:cNvPr id="3" name="Segnaposto contenuto 2"/>
          <p:cNvSpPr>
            <a:spLocks noGrp="1"/>
          </p:cNvSpPr>
          <p:nvPr>
            <p:ph idx="1"/>
          </p:nvPr>
        </p:nvSpPr>
        <p:spPr>
          <a:xfrm>
            <a:off x="1331640" y="1844824"/>
            <a:ext cx="6327805" cy="3878245"/>
          </a:xfrm>
        </p:spPr>
        <p:txBody>
          <a:bodyPr>
            <a:normAutofit/>
          </a:bodyPr>
          <a:lstStyle/>
          <a:p>
            <a:r>
              <a:rPr lang="it-IT" dirty="0" smtClean="0"/>
              <a:t>Psicoterapia</a:t>
            </a:r>
          </a:p>
          <a:p>
            <a:r>
              <a:rPr lang="it-IT" dirty="0" smtClean="0"/>
              <a:t>Fisioterapia</a:t>
            </a:r>
          </a:p>
          <a:p>
            <a:r>
              <a:rPr lang="it-IT" dirty="0" smtClean="0"/>
              <a:t>Terapia Occupazionale</a:t>
            </a:r>
          </a:p>
          <a:p>
            <a:r>
              <a:rPr lang="it-IT" dirty="0" smtClean="0"/>
              <a:t>Metodo Feuerstein (potenziamento cognitivo)</a:t>
            </a:r>
          </a:p>
          <a:p>
            <a:r>
              <a:rPr lang="it-IT" dirty="0" smtClean="0"/>
              <a:t>Logopedia</a:t>
            </a:r>
          </a:p>
          <a:p>
            <a:r>
              <a:rPr lang="it-IT" dirty="0"/>
              <a:t>Pet therapy</a:t>
            </a:r>
          </a:p>
          <a:p>
            <a:pPr marL="0" indent="0">
              <a:buNone/>
            </a:pPr>
            <a:endParaRPr lang="it-IT" sz="1600" dirty="0"/>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88024" y="4077072"/>
            <a:ext cx="2543175" cy="1800225"/>
          </a:xfrm>
          <a:prstGeom prst="rect">
            <a:avLst/>
          </a:prstGeom>
        </p:spPr>
      </p:pic>
    </p:spTree>
    <p:extLst>
      <p:ext uri="{BB962C8B-B14F-4D97-AF65-F5344CB8AC3E}">
        <p14:creationId xmlns:p14="http://schemas.microsoft.com/office/powerpoint/2010/main" val="3560328773"/>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15616" y="1052736"/>
            <a:ext cx="6912768" cy="4670333"/>
          </a:xfrm>
        </p:spPr>
        <p:txBody>
          <a:bodyPr>
            <a:normAutofit/>
          </a:bodyPr>
          <a:lstStyle/>
          <a:p>
            <a:pPr marL="0" indent="0">
              <a:buNone/>
            </a:pPr>
            <a:endParaRPr lang="it-IT" dirty="0" smtClean="0"/>
          </a:p>
          <a:p>
            <a:pPr marL="0" indent="0" algn="ctr">
              <a:buNone/>
            </a:pPr>
            <a:r>
              <a:rPr lang="it-IT" sz="3600" b="1" dirty="0" smtClean="0"/>
              <a:t>«Curare </a:t>
            </a:r>
            <a:r>
              <a:rPr lang="it-IT" sz="3600" b="1" dirty="0"/>
              <a:t>è un’interiore sollecitudine per la persona </a:t>
            </a:r>
            <a:r>
              <a:rPr lang="it-IT" sz="3600" b="1" dirty="0" smtClean="0"/>
              <a:t>che soffre </a:t>
            </a:r>
            <a:r>
              <a:rPr lang="it-IT" sz="3600" b="1" dirty="0"/>
              <a:t>e non il semplice tentativo di ripristino di </a:t>
            </a:r>
            <a:r>
              <a:rPr lang="it-IT" sz="3600" b="1" dirty="0" smtClean="0"/>
              <a:t>una condizione </a:t>
            </a:r>
            <a:r>
              <a:rPr lang="it-IT" sz="3600" b="1" dirty="0"/>
              <a:t>di </a:t>
            </a:r>
            <a:r>
              <a:rPr lang="it-IT" sz="3600" b="1" dirty="0" smtClean="0"/>
              <a:t>salute»</a:t>
            </a:r>
          </a:p>
          <a:p>
            <a:pPr marL="0" indent="0">
              <a:buNone/>
            </a:pPr>
            <a:endParaRPr lang="it-IT" sz="3600" b="1" dirty="0"/>
          </a:p>
          <a:p>
            <a:pPr marL="0" indent="0" algn="r">
              <a:buNone/>
            </a:pPr>
            <a:r>
              <a:rPr lang="it-IT" sz="3600" b="1" dirty="0" smtClean="0"/>
              <a:t>G. Moretti</a:t>
            </a:r>
            <a:endParaRPr lang="it-IT" sz="3600" dirty="0"/>
          </a:p>
          <a:p>
            <a:endParaRPr lang="it-IT" dirty="0"/>
          </a:p>
        </p:txBody>
      </p:sp>
    </p:spTree>
    <p:extLst>
      <p:ext uri="{BB962C8B-B14F-4D97-AF65-F5344CB8AC3E}">
        <p14:creationId xmlns:p14="http://schemas.microsoft.com/office/powerpoint/2010/main" val="259041351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nozio">
  <a:themeElements>
    <a:clrScheme name="Equinozi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Equinozi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nozi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659</TotalTime>
  <Words>4488</Words>
  <Application>Microsoft Office PowerPoint</Application>
  <PresentationFormat>Presentazione su schermo (4:3)</PresentationFormat>
  <Paragraphs>312</Paragraphs>
  <Slides>99</Slides>
  <Notes>1</Notes>
  <HiddenSlides>0</HiddenSlides>
  <MMClips>0</MMClips>
  <ScaleCrop>false</ScaleCrop>
  <HeadingPairs>
    <vt:vector size="4" baseType="variant">
      <vt:variant>
        <vt:lpstr>Tema</vt:lpstr>
      </vt:variant>
      <vt:variant>
        <vt:i4>1</vt:i4>
      </vt:variant>
      <vt:variant>
        <vt:lpstr>Titoli diapositive</vt:lpstr>
      </vt:variant>
      <vt:variant>
        <vt:i4>99</vt:i4>
      </vt:variant>
    </vt:vector>
  </HeadingPairs>
  <TitlesOfParts>
    <vt:vector size="100" baseType="lpstr">
      <vt:lpstr>Equinozio</vt:lpstr>
      <vt:lpstr>La disabilità e la persona disabile</vt:lpstr>
      <vt:lpstr>Disabilità: una definizione</vt:lpstr>
      <vt:lpstr>Presentazione standard di PowerPoint</vt:lpstr>
      <vt:lpstr>Presentazione standard di PowerPoint</vt:lpstr>
      <vt:lpstr>Le intelligenze multiple di Howard Gardner</vt:lpstr>
      <vt:lpstr>Presentazione standard di PowerPoint</vt:lpstr>
      <vt:lpstr>Presentazione standard di PowerPoint</vt:lpstr>
      <vt:lpstr>Presentazione standard di PowerPoint</vt:lpstr>
      <vt:lpstr>Cos'è la disabilità intellettiva</vt:lpstr>
      <vt:lpstr>Cause genetiche</vt:lpstr>
      <vt:lpstr>Cause non genetiche</vt:lpstr>
      <vt:lpstr>Gradi di disabilità intellettiva</vt:lpstr>
      <vt:lpstr>   Ritardo lieve </vt:lpstr>
      <vt:lpstr>Ritardo lieve</vt:lpstr>
      <vt:lpstr> Ritardo medio </vt:lpstr>
      <vt:lpstr>Ritardo medio</vt:lpstr>
      <vt:lpstr>Ritardo medio</vt:lpstr>
      <vt:lpstr>Ritardo medio</vt:lpstr>
      <vt:lpstr> Ritardo grave </vt:lpstr>
      <vt:lpstr>Ritardo grave</vt:lpstr>
      <vt:lpstr> Ritardo gravissimo </vt:lpstr>
      <vt:lpstr>Da ricordare…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Patologie più diffuse</vt:lpstr>
      <vt:lpstr>Presentazione standard di PowerPoint</vt:lpstr>
      <vt:lpstr>Presentazione standard di PowerPoint</vt:lpstr>
      <vt:lpstr>EPILESSIA</vt:lpstr>
      <vt:lpstr>Presentazione standard di PowerPoint</vt:lpstr>
      <vt:lpstr>EPILESSIE GENERALIZZATE</vt:lpstr>
      <vt:lpstr>Presentazione standard di PowerPoint</vt:lpstr>
      <vt:lpstr>Presentazione standard di PowerPoint</vt:lpstr>
      <vt:lpstr>CRISI PARZIALI.</vt:lpstr>
      <vt:lpstr>COME SI DIAGNOSTICANO</vt:lpstr>
      <vt:lpstr>TRATTAMENTO</vt:lpstr>
      <vt:lpstr>Disturbi dello spettro autistico</vt:lpstr>
      <vt:lpstr>Presentazione standard di PowerPoint</vt:lpstr>
      <vt:lpstr>Come avvicinarsi alla disabilità?</vt:lpstr>
      <vt:lpstr>Presentazione standard di PowerPoint</vt:lpstr>
      <vt:lpstr>Presentazione standard di PowerPoint</vt:lpstr>
      <vt:lpstr>Presentazione standard di PowerPoint</vt:lpstr>
      <vt:lpstr>DISTURBI DEL COMPORTAMENTO</vt:lpstr>
      <vt:lpstr>Presentazione standard di PowerPoint</vt:lpstr>
      <vt:lpstr>DISTURBI DA COMPORTAMENTO DIROMPENTE</vt:lpstr>
      <vt:lpstr>DISTURBO OPPOSITIVO-PROVOCATORIO</vt:lpstr>
      <vt:lpstr>CRITERI DIAGNOSTICI</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FATTORI CHE INFLUENZANO LA VARIABILITA’ DEL DECORSO DEL DOP</vt:lpstr>
      <vt:lpstr>TERAPIE FARMACOLOGICHE</vt:lpstr>
      <vt:lpstr>DISTURBO DELLA CONDOTTA</vt:lpstr>
      <vt:lpstr> Criteri DC (DSM - V) </vt:lpstr>
      <vt:lpstr>Presentazione standard di PowerPoint</vt:lpstr>
      <vt:lpstr>Presentazione standard di PowerPoint</vt:lpstr>
      <vt:lpstr>Presentazione standard di PowerPoint</vt:lpstr>
      <vt:lpstr>Presentazione standard di PowerPoint</vt:lpstr>
      <vt:lpstr>Presentazione standard di PowerPoint</vt:lpstr>
      <vt:lpstr>DISTURBO ESPLOSIVO-INTERMITTENTE</vt:lpstr>
      <vt:lpstr>Presentazione standard di PowerPoint</vt:lpstr>
      <vt:lpstr>Presentazione standard di PowerPoint</vt:lpstr>
      <vt:lpstr>      Il disturbo da deficit di attenzione e iperattività </vt:lpstr>
      <vt:lpstr>Presentazione standard di PowerPoint</vt:lpstr>
      <vt:lpstr> Disattenzione </vt:lpstr>
      <vt:lpstr>Presentazione standard di PowerPoint</vt:lpstr>
      <vt:lpstr>Presentazione standard di PowerPoint</vt:lpstr>
      <vt:lpstr>Presentazione standard di PowerPoint</vt:lpstr>
      <vt:lpstr> Iperattività </vt:lpstr>
      <vt:lpstr>Presentazione standard di PowerPoint</vt:lpstr>
      <vt:lpstr> Impulsività </vt:lpstr>
      <vt:lpstr>Presentazione standard di PowerPoint</vt:lpstr>
      <vt:lpstr>ADHD: risvolti pedagogico-didattici</vt:lpstr>
      <vt:lpstr>Presentazione standard di PowerPoint</vt:lpstr>
      <vt:lpstr>Presentazione standard di PowerPoint</vt:lpstr>
      <vt:lpstr>Presentazione standard di PowerPoint</vt:lpstr>
      <vt:lpstr>DSA</vt:lpstr>
      <vt:lpstr>Presentazione standard di PowerPoint</vt:lpstr>
      <vt:lpstr>Caratteristiche principali</vt:lpstr>
      <vt:lpstr>Presentazione standard di PowerPoint</vt:lpstr>
      <vt:lpstr>Disturbo specifico di lettura (dislessia evolutiva)</vt:lpstr>
      <vt:lpstr>Presentazione standard di PowerPoint</vt:lpstr>
      <vt:lpstr> Disturbo specifico di scrittura (disortografia e disgrafia) </vt:lpstr>
      <vt:lpstr>Disgrafia</vt:lpstr>
      <vt:lpstr> Disturbi specifici del calcolo (discalculia) </vt:lpstr>
      <vt:lpstr>Presentazione standard di PowerPoint</vt:lpstr>
      <vt:lpstr>Interventi riabilitativi</vt:lpstr>
      <vt:lpstr>Presentazione standard di PowerPoint</vt:lpstr>
    </vt:vector>
  </TitlesOfParts>
  <Company>Ass. La Nostra Famiglia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disabilità e la persona disabile</dc:title>
  <dc:creator>ilaria.guidali</dc:creator>
  <cp:lastModifiedBy>ilaria.guidali</cp:lastModifiedBy>
  <cp:revision>74</cp:revision>
  <dcterms:created xsi:type="dcterms:W3CDTF">2017-02-10T10:16:01Z</dcterms:created>
  <dcterms:modified xsi:type="dcterms:W3CDTF">2017-09-27T08:21:34Z</dcterms:modified>
</cp:coreProperties>
</file>