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3" r:id="rId4"/>
    <p:sldId id="271" r:id="rId5"/>
    <p:sldId id="272" r:id="rId6"/>
    <p:sldId id="268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7" r:id="rId16"/>
    <p:sldId id="264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59755-2063-8342-A9F2-4AF173128EED}" type="doc">
      <dgm:prSet loTypeId="urn:microsoft.com/office/officeart/2005/8/layout/matrix3" loCatId="matrix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it-IT"/>
        </a:p>
      </dgm:t>
    </dgm:pt>
    <dgm:pt modelId="{896333C2-D7FA-A847-91A0-630E749F89EA}">
      <dgm:prSet phldrT="[Testo]"/>
      <dgm:spPr/>
      <dgm:t>
        <a:bodyPr/>
        <a:lstStyle/>
        <a:p>
          <a:r>
            <a:rPr lang="it-IT" dirty="0" smtClean="0"/>
            <a:t>Tempo</a:t>
          </a:r>
          <a:endParaRPr lang="it-IT" dirty="0"/>
        </a:p>
      </dgm:t>
    </dgm:pt>
    <dgm:pt modelId="{97A3A9E2-A0DB-A14D-BD67-9DB3910BD770}" type="parTrans" cxnId="{77C98E8F-8041-474F-9816-7C218440D374}">
      <dgm:prSet/>
      <dgm:spPr/>
      <dgm:t>
        <a:bodyPr/>
        <a:lstStyle/>
        <a:p>
          <a:endParaRPr lang="it-IT"/>
        </a:p>
      </dgm:t>
    </dgm:pt>
    <dgm:pt modelId="{F4F12251-7A87-114A-BB7B-ACD9AD3982D6}" type="sibTrans" cxnId="{77C98E8F-8041-474F-9816-7C218440D374}">
      <dgm:prSet/>
      <dgm:spPr/>
      <dgm:t>
        <a:bodyPr/>
        <a:lstStyle/>
        <a:p>
          <a:endParaRPr lang="it-IT"/>
        </a:p>
      </dgm:t>
    </dgm:pt>
    <dgm:pt modelId="{CFFD75B4-B2CA-6B40-AC8D-526AD12002A4}">
      <dgm:prSet phldrT="[Testo]"/>
      <dgm:spPr/>
      <dgm:t>
        <a:bodyPr/>
        <a:lstStyle/>
        <a:p>
          <a:r>
            <a:rPr lang="it-IT" dirty="0" smtClean="0"/>
            <a:t>Spazio</a:t>
          </a:r>
          <a:endParaRPr lang="it-IT" dirty="0"/>
        </a:p>
      </dgm:t>
    </dgm:pt>
    <dgm:pt modelId="{6F488854-C343-874A-B30A-312911397537}" type="parTrans" cxnId="{42147801-E193-CF43-BA52-187672B68766}">
      <dgm:prSet/>
      <dgm:spPr/>
      <dgm:t>
        <a:bodyPr/>
        <a:lstStyle/>
        <a:p>
          <a:endParaRPr lang="it-IT"/>
        </a:p>
      </dgm:t>
    </dgm:pt>
    <dgm:pt modelId="{9C90FDDA-72DA-A24B-AF8E-AC3BCACF8577}" type="sibTrans" cxnId="{42147801-E193-CF43-BA52-187672B68766}">
      <dgm:prSet/>
      <dgm:spPr/>
      <dgm:t>
        <a:bodyPr/>
        <a:lstStyle/>
        <a:p>
          <a:endParaRPr lang="it-IT"/>
        </a:p>
      </dgm:t>
    </dgm:pt>
    <dgm:pt modelId="{CED40F05-87A4-DF4A-9C6E-3D7266146A44}">
      <dgm:prSet phldrT="[Testo]"/>
      <dgm:spPr/>
      <dgm:t>
        <a:bodyPr/>
        <a:lstStyle/>
        <a:p>
          <a:r>
            <a:rPr lang="it-IT" dirty="0" smtClean="0"/>
            <a:t>Relazione</a:t>
          </a:r>
          <a:endParaRPr lang="it-IT" dirty="0"/>
        </a:p>
      </dgm:t>
    </dgm:pt>
    <dgm:pt modelId="{FC2D93DF-158E-BE49-AEF4-5980D2A18454}" type="parTrans" cxnId="{0FDC97E8-1F5A-914A-A905-0AC0282998EA}">
      <dgm:prSet/>
      <dgm:spPr/>
      <dgm:t>
        <a:bodyPr/>
        <a:lstStyle/>
        <a:p>
          <a:endParaRPr lang="it-IT"/>
        </a:p>
      </dgm:t>
    </dgm:pt>
    <dgm:pt modelId="{09FE3560-87B5-414B-B2E0-BFD2735B8FB1}" type="sibTrans" cxnId="{0FDC97E8-1F5A-914A-A905-0AC0282998EA}">
      <dgm:prSet/>
      <dgm:spPr/>
      <dgm:t>
        <a:bodyPr/>
        <a:lstStyle/>
        <a:p>
          <a:endParaRPr lang="it-IT"/>
        </a:p>
      </dgm:t>
    </dgm:pt>
    <dgm:pt modelId="{FA5381DF-F92E-AD41-BB35-4294EC3468FF}">
      <dgm:prSet phldrT="[Testo]"/>
      <dgm:spPr/>
      <dgm:t>
        <a:bodyPr/>
        <a:lstStyle/>
        <a:p>
          <a:r>
            <a:rPr lang="it-IT" dirty="0" smtClean="0"/>
            <a:t>Contenuto</a:t>
          </a:r>
          <a:endParaRPr lang="it-IT" dirty="0"/>
        </a:p>
      </dgm:t>
    </dgm:pt>
    <dgm:pt modelId="{EC1DDD1D-693C-5C4F-A678-6055B1818E5D}" type="parTrans" cxnId="{C87A7C8A-F881-B142-8765-A989EA4EB660}">
      <dgm:prSet/>
      <dgm:spPr/>
      <dgm:t>
        <a:bodyPr/>
        <a:lstStyle/>
        <a:p>
          <a:endParaRPr lang="it-IT"/>
        </a:p>
      </dgm:t>
    </dgm:pt>
    <dgm:pt modelId="{79B98B79-07A7-B646-907A-D619131D13B6}" type="sibTrans" cxnId="{C87A7C8A-F881-B142-8765-A989EA4EB660}">
      <dgm:prSet/>
      <dgm:spPr/>
      <dgm:t>
        <a:bodyPr/>
        <a:lstStyle/>
        <a:p>
          <a:endParaRPr lang="it-IT"/>
        </a:p>
      </dgm:t>
    </dgm:pt>
    <dgm:pt modelId="{99C20423-1421-7545-938C-4C78F43FD997}" type="pres">
      <dgm:prSet presAssocID="{30859755-2063-8342-A9F2-4AF173128EE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FBC46E7-7DC9-CE47-B3C9-9D9FA2D79123}" type="pres">
      <dgm:prSet presAssocID="{30859755-2063-8342-A9F2-4AF173128EED}" presName="diamond" presStyleLbl="bgShp" presStyleIdx="0" presStyleCnt="1"/>
      <dgm:spPr/>
    </dgm:pt>
    <dgm:pt modelId="{5F890149-AB7E-BF43-A7FF-F5D15A078ECE}" type="pres">
      <dgm:prSet presAssocID="{30859755-2063-8342-A9F2-4AF173128EE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E310EA-ED73-0A41-B33F-013AAABB070E}" type="pres">
      <dgm:prSet presAssocID="{30859755-2063-8342-A9F2-4AF173128EE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C00814-40AE-564A-BDDD-E7AA334D99FD}" type="pres">
      <dgm:prSet presAssocID="{30859755-2063-8342-A9F2-4AF173128EE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214D82-B6E5-B640-BF7C-4BD2497C14F1}" type="pres">
      <dgm:prSet presAssocID="{30859755-2063-8342-A9F2-4AF173128EE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DF34183-210F-FB44-99D2-A16D059A4B0E}" type="presOf" srcId="{896333C2-D7FA-A847-91A0-630E749F89EA}" destId="{5F890149-AB7E-BF43-A7FF-F5D15A078ECE}" srcOrd="0" destOrd="0" presId="urn:microsoft.com/office/officeart/2005/8/layout/matrix3"/>
    <dgm:cxn modelId="{BE1346E0-CE31-C345-8CD0-BD457B764945}" type="presOf" srcId="{FA5381DF-F92E-AD41-BB35-4294EC3468FF}" destId="{BC214D82-B6E5-B640-BF7C-4BD2497C14F1}" srcOrd="0" destOrd="0" presId="urn:microsoft.com/office/officeart/2005/8/layout/matrix3"/>
    <dgm:cxn modelId="{42147801-E193-CF43-BA52-187672B68766}" srcId="{30859755-2063-8342-A9F2-4AF173128EED}" destId="{CFFD75B4-B2CA-6B40-AC8D-526AD12002A4}" srcOrd="1" destOrd="0" parTransId="{6F488854-C343-874A-B30A-312911397537}" sibTransId="{9C90FDDA-72DA-A24B-AF8E-AC3BCACF8577}"/>
    <dgm:cxn modelId="{C87A7C8A-F881-B142-8765-A989EA4EB660}" srcId="{30859755-2063-8342-A9F2-4AF173128EED}" destId="{FA5381DF-F92E-AD41-BB35-4294EC3468FF}" srcOrd="3" destOrd="0" parTransId="{EC1DDD1D-693C-5C4F-A678-6055B1818E5D}" sibTransId="{79B98B79-07A7-B646-907A-D619131D13B6}"/>
    <dgm:cxn modelId="{5B264EDF-D816-224A-BD97-E68BFA26DA3C}" type="presOf" srcId="{CFFD75B4-B2CA-6B40-AC8D-526AD12002A4}" destId="{80E310EA-ED73-0A41-B33F-013AAABB070E}" srcOrd="0" destOrd="0" presId="urn:microsoft.com/office/officeart/2005/8/layout/matrix3"/>
    <dgm:cxn modelId="{77C98E8F-8041-474F-9816-7C218440D374}" srcId="{30859755-2063-8342-A9F2-4AF173128EED}" destId="{896333C2-D7FA-A847-91A0-630E749F89EA}" srcOrd="0" destOrd="0" parTransId="{97A3A9E2-A0DB-A14D-BD67-9DB3910BD770}" sibTransId="{F4F12251-7A87-114A-BB7B-ACD9AD3982D6}"/>
    <dgm:cxn modelId="{3CE1D644-4C2F-D948-BD3D-9F1528F9E134}" type="presOf" srcId="{30859755-2063-8342-A9F2-4AF173128EED}" destId="{99C20423-1421-7545-938C-4C78F43FD997}" srcOrd="0" destOrd="0" presId="urn:microsoft.com/office/officeart/2005/8/layout/matrix3"/>
    <dgm:cxn modelId="{176AF4C4-6ED3-064D-A7A1-CF8DF259336F}" type="presOf" srcId="{CED40F05-87A4-DF4A-9C6E-3D7266146A44}" destId="{DDC00814-40AE-564A-BDDD-E7AA334D99FD}" srcOrd="0" destOrd="0" presId="urn:microsoft.com/office/officeart/2005/8/layout/matrix3"/>
    <dgm:cxn modelId="{0FDC97E8-1F5A-914A-A905-0AC0282998EA}" srcId="{30859755-2063-8342-A9F2-4AF173128EED}" destId="{CED40F05-87A4-DF4A-9C6E-3D7266146A44}" srcOrd="2" destOrd="0" parTransId="{FC2D93DF-158E-BE49-AEF4-5980D2A18454}" sibTransId="{09FE3560-87B5-414B-B2E0-BFD2735B8FB1}"/>
    <dgm:cxn modelId="{2F6C5656-28D9-234D-BD92-CB7C0055DD16}" type="presParOf" srcId="{99C20423-1421-7545-938C-4C78F43FD997}" destId="{2FBC46E7-7DC9-CE47-B3C9-9D9FA2D79123}" srcOrd="0" destOrd="0" presId="urn:microsoft.com/office/officeart/2005/8/layout/matrix3"/>
    <dgm:cxn modelId="{E2871C55-84D6-8345-897F-7A42A5742CF1}" type="presParOf" srcId="{99C20423-1421-7545-938C-4C78F43FD997}" destId="{5F890149-AB7E-BF43-A7FF-F5D15A078ECE}" srcOrd="1" destOrd="0" presId="urn:microsoft.com/office/officeart/2005/8/layout/matrix3"/>
    <dgm:cxn modelId="{D7241328-9E01-C24B-BD14-EF8783E5D628}" type="presParOf" srcId="{99C20423-1421-7545-938C-4C78F43FD997}" destId="{80E310EA-ED73-0A41-B33F-013AAABB070E}" srcOrd="2" destOrd="0" presId="urn:microsoft.com/office/officeart/2005/8/layout/matrix3"/>
    <dgm:cxn modelId="{32543C6F-C6CD-E342-A41B-97117EA5C534}" type="presParOf" srcId="{99C20423-1421-7545-938C-4C78F43FD997}" destId="{DDC00814-40AE-564A-BDDD-E7AA334D99FD}" srcOrd="3" destOrd="0" presId="urn:microsoft.com/office/officeart/2005/8/layout/matrix3"/>
    <dgm:cxn modelId="{55D55F4B-6407-C64F-B102-E72C098B93D3}" type="presParOf" srcId="{99C20423-1421-7545-938C-4C78F43FD997}" destId="{BC214D82-B6E5-B640-BF7C-4BD2497C14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C46E7-7DC9-CE47-B3C9-9D9FA2D79123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890149-AB7E-BF43-A7FF-F5D15A078ECE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Tempo</a:t>
          </a:r>
          <a:endParaRPr lang="it-IT" sz="2200" kern="1200" dirty="0"/>
        </a:p>
      </dsp:txBody>
      <dsp:txXfrm>
        <a:off x="1479451" y="463451"/>
        <a:ext cx="1430218" cy="1430218"/>
      </dsp:txXfrm>
    </dsp:sp>
    <dsp:sp modelId="{80E310EA-ED73-0A41-B33F-013AAABB070E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Spazio</a:t>
          </a:r>
          <a:endParaRPr lang="it-IT" sz="2200" kern="1200" dirty="0"/>
        </a:p>
      </dsp:txBody>
      <dsp:txXfrm>
        <a:off x="3186331" y="463451"/>
        <a:ext cx="1430218" cy="1430218"/>
      </dsp:txXfrm>
    </dsp:sp>
    <dsp:sp modelId="{DDC00814-40AE-564A-BDDD-E7AA334D99FD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Relazione</a:t>
          </a:r>
          <a:endParaRPr lang="it-IT" sz="2200" kern="1200" dirty="0"/>
        </a:p>
      </dsp:txBody>
      <dsp:txXfrm>
        <a:off x="1479451" y="2170331"/>
        <a:ext cx="1430218" cy="1430218"/>
      </dsp:txXfrm>
    </dsp:sp>
    <dsp:sp modelId="{BC214D82-B6E5-B640-BF7C-4BD2497C14F1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Contenuto</a:t>
          </a:r>
          <a:endParaRPr lang="it-IT" sz="2200" kern="1200" dirty="0"/>
        </a:p>
      </dsp:txBody>
      <dsp:txXfrm>
        <a:off x="318633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093-928A-9D49-9463-466166194373}" type="datetimeFigureOut">
              <a:rPr lang="it-IT" smtClean="0"/>
              <a:t>09/10/16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F54-7F14-ED4A-93E9-77AABE5F6AF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79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093-928A-9D49-9463-466166194373}" type="datetimeFigureOut">
              <a:rPr lang="it-IT" smtClean="0"/>
              <a:t>09/10/16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F54-7F14-ED4A-93E9-77AABE5F6AF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46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093-928A-9D49-9463-466166194373}" type="datetimeFigureOut">
              <a:rPr lang="it-IT" smtClean="0"/>
              <a:t>09/10/16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F54-7F14-ED4A-93E9-77AABE5F6AF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75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093-928A-9D49-9463-466166194373}" type="datetimeFigureOut">
              <a:rPr lang="it-IT" smtClean="0"/>
              <a:t>09/10/16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F54-7F14-ED4A-93E9-77AABE5F6AF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5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093-928A-9D49-9463-466166194373}" type="datetimeFigureOut">
              <a:rPr lang="it-IT" smtClean="0"/>
              <a:t>09/10/16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F54-7F14-ED4A-93E9-77AABE5F6AF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61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093-928A-9D49-9463-466166194373}" type="datetimeFigureOut">
              <a:rPr lang="it-IT" smtClean="0"/>
              <a:t>09/10/16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F54-7F14-ED4A-93E9-77AABE5F6AF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24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093-928A-9D49-9463-466166194373}" type="datetimeFigureOut">
              <a:rPr lang="it-IT" smtClean="0"/>
              <a:t>09/10/16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F54-7F14-ED4A-93E9-77AABE5F6AF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02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093-928A-9D49-9463-466166194373}" type="datetimeFigureOut">
              <a:rPr lang="it-IT" smtClean="0"/>
              <a:t>09/10/16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F54-7F14-ED4A-93E9-77AABE5F6AF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81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093-928A-9D49-9463-466166194373}" type="datetimeFigureOut">
              <a:rPr lang="it-IT" smtClean="0"/>
              <a:t>09/10/16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F54-7F14-ED4A-93E9-77AABE5F6AF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55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093-928A-9D49-9463-466166194373}" type="datetimeFigureOut">
              <a:rPr lang="it-IT" smtClean="0"/>
              <a:t>09/10/16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F54-7F14-ED4A-93E9-77AABE5F6AF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52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093-928A-9D49-9463-466166194373}" type="datetimeFigureOut">
              <a:rPr lang="it-IT" smtClean="0"/>
              <a:t>09/10/16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6F54-7F14-ED4A-93E9-77AABE5F6AF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3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0093-928A-9D49-9463-466166194373}" type="datetimeFigureOut">
              <a:rPr lang="it-IT" smtClean="0"/>
              <a:t>09/10/16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56F54-7F14-ED4A-93E9-77AABE5F6AF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24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43869" y="1395412"/>
            <a:ext cx="8384183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Le competenze digitali: </a:t>
            </a:r>
            <a:br>
              <a:rPr lang="it-IT" dirty="0" smtClean="0"/>
            </a:br>
            <a:r>
              <a:rPr lang="it-IT" dirty="0" smtClean="0"/>
              <a:t>dai Digital </a:t>
            </a:r>
            <a:r>
              <a:rPr lang="it-IT" dirty="0" err="1" smtClean="0"/>
              <a:t>Natives</a:t>
            </a:r>
            <a:r>
              <a:rPr lang="it-IT" dirty="0" smtClean="0"/>
              <a:t> all’”uomo digitale”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371600" y="6185728"/>
            <a:ext cx="6400800" cy="452748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Pier Cesare Rivoltella, CREMIT, UCSC</a:t>
            </a:r>
            <a:endParaRPr lang="it-I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19478" r="40631" b="67996"/>
          <a:stretch>
            <a:fillRect/>
          </a:stretch>
        </p:blipFill>
        <p:spPr bwMode="auto">
          <a:xfrm>
            <a:off x="0" y="0"/>
            <a:ext cx="5364163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448" t="19478" r="40631" b="679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0"/>
            <a:ext cx="10128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75" y="3178938"/>
            <a:ext cx="7137400" cy="25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20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enza titolo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9" y="708238"/>
            <a:ext cx="8379462" cy="50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5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130300"/>
            <a:ext cx="81280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9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ttangolo 2"/>
          <p:cNvSpPr>
            <a:spLocks noChangeArrowheads="1"/>
          </p:cNvSpPr>
          <p:nvPr/>
        </p:nvSpPr>
        <p:spPr bwMode="auto">
          <a:xfrm>
            <a:off x="2195513" y="45085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https://openeducation.blackboard.com/mooc-catalog/courseDetails/view?course_id=_178_1</a:t>
            </a:r>
          </a:p>
        </p:txBody>
      </p:sp>
      <p:pic>
        <p:nvPicPr>
          <p:cNvPr id="46082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8413"/>
            <a:ext cx="50403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19478" r="40631" b="67996"/>
          <a:stretch>
            <a:fillRect/>
          </a:stretch>
        </p:blipFill>
        <p:spPr bwMode="auto">
          <a:xfrm>
            <a:off x="199570" y="5900964"/>
            <a:ext cx="3972605" cy="83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448" t="19478" r="40631" b="679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53" y="5772378"/>
            <a:ext cx="796131" cy="96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93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77" y="743268"/>
            <a:ext cx="3387436" cy="54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9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57199" y="390753"/>
            <a:ext cx="7908263" cy="608107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it-IT" sz="1800" dirty="0" smtClean="0"/>
              <a:t>Nella </a:t>
            </a:r>
            <a:r>
              <a:rPr lang="it-IT" sz="1800" dirty="0"/>
              <a:t>ricerca e nel vaglio delle informazioni, della loro fondatezza, della loro autenticità, procedi con grande cautela e spirito </a:t>
            </a:r>
            <a:r>
              <a:rPr lang="it-IT" sz="1800" dirty="0" smtClean="0"/>
              <a:t>critico (</a:t>
            </a:r>
            <a:r>
              <a:rPr lang="it-IT" sz="1800" dirty="0" smtClean="0">
                <a:solidFill>
                  <a:srgbClr val="FF0000"/>
                </a:solidFill>
              </a:rPr>
              <a:t>prudenza</a:t>
            </a:r>
            <a:r>
              <a:rPr lang="it-IT" sz="1800" dirty="0" smtClean="0"/>
              <a:t>).</a:t>
            </a:r>
          </a:p>
          <a:p>
            <a:pPr marL="514350" indent="-514350">
              <a:buAutoNum type="arabicPeriod"/>
            </a:pPr>
            <a:r>
              <a:rPr lang="it-IT" sz="1800" dirty="0" smtClean="0"/>
              <a:t>Sii </a:t>
            </a:r>
            <a:r>
              <a:rPr lang="it-IT" sz="1800" dirty="0"/>
              <a:t>consapevole di cosa e dove pubblichi, vigila sui tuoi dati sensibili comunicandoli con le dovute </a:t>
            </a:r>
            <a:r>
              <a:rPr lang="it-IT" sz="1800" dirty="0" smtClean="0"/>
              <a:t>precauzioni (</a:t>
            </a:r>
            <a:r>
              <a:rPr lang="it-IT" sz="1800" dirty="0" smtClean="0">
                <a:solidFill>
                  <a:srgbClr val="FF0000"/>
                </a:solidFill>
              </a:rPr>
              <a:t>prudenza</a:t>
            </a:r>
            <a:r>
              <a:rPr lang="it-IT" sz="1800" dirty="0" smtClean="0"/>
              <a:t>).</a:t>
            </a:r>
          </a:p>
          <a:p>
            <a:pPr marL="514350" indent="-514350">
              <a:buAutoNum type="arabicPeriod"/>
            </a:pPr>
            <a:r>
              <a:rPr lang="it-IT" sz="1800" dirty="0" smtClean="0"/>
              <a:t>Rispetta </a:t>
            </a:r>
            <a:r>
              <a:rPr lang="it-IT" sz="1800" dirty="0"/>
              <a:t>la forma verbale, lo spazio altrui, il tuo corpo e quello degli </a:t>
            </a:r>
            <a:r>
              <a:rPr lang="it-IT" sz="1800" dirty="0" smtClean="0"/>
              <a:t>altri (</a:t>
            </a:r>
            <a:r>
              <a:rPr lang="it-IT" sz="1800" dirty="0" smtClean="0">
                <a:solidFill>
                  <a:srgbClr val="FF0000"/>
                </a:solidFill>
              </a:rPr>
              <a:t>temperanza</a:t>
            </a:r>
            <a:r>
              <a:rPr lang="it-IT" sz="1800" dirty="0" smtClean="0"/>
              <a:t>).</a:t>
            </a:r>
          </a:p>
          <a:p>
            <a:pPr marL="514350" indent="-514350">
              <a:buAutoNum type="arabicPeriod"/>
            </a:pPr>
            <a:r>
              <a:rPr lang="it-IT" sz="1800" dirty="0" smtClean="0"/>
              <a:t>Salva </a:t>
            </a:r>
            <a:r>
              <a:rPr lang="it-IT" sz="1800" dirty="0"/>
              <a:t>gli indirizzi di risorse interessanti, archiviali in cartelle e sottocartelle, organizza tutto questo materiale in modo che possa essere facilmente utilizzato in caso di </a:t>
            </a:r>
            <a:r>
              <a:rPr lang="it-IT" sz="1800" dirty="0" smtClean="0"/>
              <a:t>necessità (</a:t>
            </a:r>
            <a:r>
              <a:rPr lang="it-IT" sz="1800" dirty="0" smtClean="0">
                <a:solidFill>
                  <a:srgbClr val="FF0000"/>
                </a:solidFill>
              </a:rPr>
              <a:t>prudenza</a:t>
            </a:r>
            <a:r>
              <a:rPr lang="it-IT" sz="1800" dirty="0" smtClean="0"/>
              <a:t>).</a:t>
            </a:r>
          </a:p>
          <a:p>
            <a:pPr marL="514350" indent="-514350">
              <a:buAutoNum type="arabicPeriod"/>
            </a:pPr>
            <a:r>
              <a:rPr lang="it-IT" sz="1800" dirty="0" smtClean="0"/>
              <a:t>Preoccupati </a:t>
            </a:r>
            <a:r>
              <a:rPr lang="it-IT" sz="1800" dirty="0"/>
              <a:t>che ai tuoi interlocutori non siano negate disponibilità, accessibilità</a:t>
            </a:r>
            <a:r>
              <a:rPr lang="it-IT" sz="1800" dirty="0" smtClean="0"/>
              <a:t>, inclusione (</a:t>
            </a:r>
            <a:r>
              <a:rPr lang="it-IT" sz="1800" dirty="0" smtClean="0">
                <a:solidFill>
                  <a:srgbClr val="FF0000"/>
                </a:solidFill>
              </a:rPr>
              <a:t>giustizia</a:t>
            </a:r>
            <a:r>
              <a:rPr lang="it-IT" sz="1800" dirty="0" smtClean="0"/>
              <a:t>)</a:t>
            </a:r>
          </a:p>
          <a:p>
            <a:pPr marL="514350" indent="-514350">
              <a:buAutoNum type="arabicPeriod"/>
            </a:pPr>
            <a:r>
              <a:rPr lang="it-IT" sz="1800" dirty="0" smtClean="0"/>
              <a:t>Rifiuta </a:t>
            </a:r>
            <a:r>
              <a:rPr lang="it-IT" sz="1800" dirty="0"/>
              <a:t>il conformismo e </a:t>
            </a:r>
            <a:r>
              <a:rPr lang="it-IT" sz="1800" dirty="0" smtClean="0"/>
              <a:t>l’omertà (</a:t>
            </a:r>
            <a:r>
              <a:rPr lang="it-IT" sz="1800" dirty="0" smtClean="0">
                <a:solidFill>
                  <a:srgbClr val="FF0000"/>
                </a:solidFill>
              </a:rPr>
              <a:t>fortezza</a:t>
            </a:r>
            <a:r>
              <a:rPr lang="it-IT" sz="1800" dirty="0" smtClean="0"/>
              <a:t>)</a:t>
            </a:r>
          </a:p>
          <a:p>
            <a:pPr marL="514350" indent="-514350">
              <a:buAutoNum type="arabicPeriod"/>
            </a:pPr>
            <a:r>
              <a:rPr lang="it-IT" sz="1800" dirty="0" smtClean="0"/>
              <a:t>Prima </a:t>
            </a:r>
            <a:r>
              <a:rPr lang="it-IT" sz="1800" dirty="0"/>
              <a:t>di agire, datti il tempo per una valutazione adeguata, armonizza i </a:t>
            </a:r>
            <a:r>
              <a:rPr lang="it-IT" sz="1800" dirty="0" smtClean="0"/>
              <a:t>tuoi consumi </a:t>
            </a:r>
            <a:r>
              <a:rPr lang="it-IT" sz="1800" dirty="0"/>
              <a:t>mediali, vinci la tentazione del </a:t>
            </a:r>
            <a:r>
              <a:rPr lang="it-IT" sz="1800" dirty="0" smtClean="0"/>
              <a:t>mimetismo (</a:t>
            </a:r>
            <a:r>
              <a:rPr lang="it-IT" sz="1800" dirty="0" smtClean="0">
                <a:solidFill>
                  <a:srgbClr val="FF0000"/>
                </a:solidFill>
              </a:rPr>
              <a:t>temperanza</a:t>
            </a:r>
            <a:r>
              <a:rPr lang="it-IT" sz="1800" dirty="0" smtClean="0"/>
              <a:t>)</a:t>
            </a:r>
          </a:p>
          <a:p>
            <a:pPr marL="514350" indent="-514350">
              <a:buAutoNum type="arabicPeriod"/>
            </a:pPr>
            <a:r>
              <a:rPr lang="it-IT" sz="1800" dirty="0" smtClean="0"/>
              <a:t>Sii </a:t>
            </a:r>
            <a:r>
              <a:rPr lang="it-IT" sz="1800" dirty="0"/>
              <a:t>responsabile in prima persona e abbi fiducia nella responsabilità degli </a:t>
            </a:r>
            <a:r>
              <a:rPr lang="it-IT" sz="1800" dirty="0" smtClean="0"/>
              <a:t>altri (</a:t>
            </a:r>
            <a:r>
              <a:rPr lang="it-IT" sz="1800" dirty="0" smtClean="0">
                <a:solidFill>
                  <a:srgbClr val="FF0000"/>
                </a:solidFill>
              </a:rPr>
              <a:t>fede</a:t>
            </a:r>
            <a:r>
              <a:rPr lang="it-IT" sz="1800" dirty="0" smtClean="0"/>
              <a:t>).</a:t>
            </a:r>
          </a:p>
          <a:p>
            <a:pPr marL="514350" indent="-514350">
              <a:buAutoNum type="arabicPeriod"/>
            </a:pPr>
            <a:r>
              <a:rPr lang="it-IT" sz="1800" dirty="0" smtClean="0"/>
              <a:t>Fai </a:t>
            </a:r>
            <a:r>
              <a:rPr lang="it-IT" sz="1800" dirty="0"/>
              <a:t>in modo che la tua comunicazione sia sempre </a:t>
            </a:r>
            <a:r>
              <a:rPr lang="it-IT" sz="1800" dirty="0" smtClean="0"/>
              <a:t>generativa (</a:t>
            </a:r>
            <a:r>
              <a:rPr lang="it-IT" sz="1800" dirty="0" smtClean="0">
                <a:solidFill>
                  <a:srgbClr val="FF0000"/>
                </a:solidFill>
              </a:rPr>
              <a:t>speranza</a:t>
            </a:r>
            <a:r>
              <a:rPr lang="it-IT" sz="1800" dirty="0" smtClean="0"/>
              <a:t>).</a:t>
            </a:r>
          </a:p>
          <a:p>
            <a:pPr marL="514350" indent="-514350">
              <a:buAutoNum type="arabicPeriod"/>
            </a:pPr>
            <a:r>
              <a:rPr lang="it-IT" sz="1800" dirty="0" smtClean="0"/>
              <a:t>Non </a:t>
            </a:r>
            <a:r>
              <a:rPr lang="it-IT" sz="1800" dirty="0"/>
              <a:t>dimenticarti mai la misericordia per </a:t>
            </a:r>
            <a:r>
              <a:rPr lang="it-IT" sz="1800" dirty="0" smtClean="0"/>
              <a:t>l’uomo (</a:t>
            </a:r>
            <a:r>
              <a:rPr lang="it-IT" sz="1800" dirty="0" smtClean="0">
                <a:solidFill>
                  <a:srgbClr val="FF0000"/>
                </a:solidFill>
              </a:rPr>
              <a:t>carità</a:t>
            </a:r>
            <a:r>
              <a:rPr lang="it-IT" sz="1800" dirty="0" smtClean="0"/>
              <a:t>).</a:t>
            </a:r>
            <a:endParaRPr lang="it-IT" sz="1800" dirty="0"/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6695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3 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36" y="1806838"/>
            <a:ext cx="3913909" cy="21636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73" y="1096819"/>
            <a:ext cx="2382335" cy="22155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43482"/>
            <a:ext cx="3683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70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053225" y="4310545"/>
            <a:ext cx="22888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Grazie</a:t>
            </a:r>
          </a:p>
        </p:txBody>
      </p:sp>
      <p:sp>
        <p:nvSpPr>
          <p:cNvPr id="25603" name="CasellaDiTesto 8"/>
          <p:cNvSpPr txBox="1">
            <a:spLocks noChangeArrowheads="1"/>
          </p:cNvSpPr>
          <p:nvPr/>
        </p:nvSpPr>
        <p:spPr bwMode="auto">
          <a:xfrm>
            <a:off x="965200" y="5457825"/>
            <a:ext cx="335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solidFill>
                  <a:srgbClr val="FF6600"/>
                </a:solidFill>
              </a:rPr>
              <a:t>piercesare.rivoltella@unicatt.it</a:t>
            </a:r>
          </a:p>
          <a:p>
            <a:pPr eaLnBrk="1" hangingPunct="1"/>
            <a:r>
              <a:rPr lang="it-IT" sz="1800">
                <a:solidFill>
                  <a:srgbClr val="FF6600"/>
                </a:solidFill>
              </a:rPr>
              <a:t>http://piercesare.blogspot.com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4" y="515229"/>
            <a:ext cx="5027865" cy="35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20900"/>
            <a:ext cx="76200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07" y="1278819"/>
            <a:ext cx="5116949" cy="38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1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04" y="1063485"/>
            <a:ext cx="6542437" cy="49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4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96" y="665837"/>
            <a:ext cx="7467163" cy="56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9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Media </a:t>
            </a:r>
            <a:r>
              <a:rPr lang="en-US" dirty="0">
                <a:latin typeface="Verdana" charset="0"/>
              </a:rPr>
              <a:t>Literacy is: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Skills, knowledge, abilities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Awareness of personal media use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How media operate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Media power and influence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Discernment; Critical viewing and inquiry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Meaning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Health skepticism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Media access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Media creation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b="1" dirty="0">
              <a:solidFill>
                <a:schemeClr val="bg1">
                  <a:lumMod val="50000"/>
                </a:schemeClr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5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Media </a:t>
            </a:r>
            <a:r>
              <a:rPr lang="en-US" dirty="0">
                <a:latin typeface="Verdana" charset="0"/>
              </a:rPr>
              <a:t>literacy is not: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Media bashing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TV/media production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How to operate AV equipment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Only teaching with media, it is also teaching ABOUT the media</a:t>
            </a:r>
          </a:p>
          <a:p>
            <a:pPr>
              <a:buFont typeface="Wingdings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7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smtClean="0"/>
              <a:t>“quadrato educativo”</a:t>
            </a:r>
            <a:endParaRPr lang="it-IT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4035611596"/>
              </p:ext>
            </p:extLst>
          </p:nvPr>
        </p:nvGraphicFramePr>
        <p:xfrm>
          <a:off x="1390952" y="160342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53" y="5772378"/>
            <a:ext cx="796131" cy="96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19478" r="40631" b="67996"/>
          <a:stretch>
            <a:fillRect/>
          </a:stretch>
        </p:blipFill>
        <p:spPr bwMode="auto">
          <a:xfrm>
            <a:off x="199570" y="5900964"/>
            <a:ext cx="3972605" cy="83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448" t="19478" r="40631" b="679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0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78" y="635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52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304</Words>
  <Application>Microsoft Macintosh PowerPoint</Application>
  <PresentationFormat>Presentazione su schermo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Le competenze digitali:  dai Digital Natives all’”uomo digitale”</vt:lpstr>
      <vt:lpstr>Presentazione di PowerPoint</vt:lpstr>
      <vt:lpstr>Presentazione di PowerPoint</vt:lpstr>
      <vt:lpstr>Presentazione di PowerPoint</vt:lpstr>
      <vt:lpstr>Presentazione di PowerPoint</vt:lpstr>
      <vt:lpstr>Media Literacy is:</vt:lpstr>
      <vt:lpstr>Media literacy is not:</vt:lpstr>
      <vt:lpstr>Il “quadrato educativo”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Le 3 A</vt:lpstr>
      <vt:lpstr>Presentazione di PowerPoint</vt:lpstr>
    </vt:vector>
  </TitlesOfParts>
  <Company>UCSC MILANO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competenze digitali: dai Digital Natives all’”uomo digitale”</dc:title>
  <dc:creator>Cesare Rivoltella</dc:creator>
  <cp:lastModifiedBy>Cesare Rivoltella</cp:lastModifiedBy>
  <cp:revision>3</cp:revision>
  <dcterms:created xsi:type="dcterms:W3CDTF">2016-10-09T16:12:53Z</dcterms:created>
  <dcterms:modified xsi:type="dcterms:W3CDTF">2016-10-09T16:36:59Z</dcterms:modified>
</cp:coreProperties>
</file>