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56" r:id="rId7"/>
    <p:sldId id="257" r:id="rId8"/>
    <p:sldId id="258" r:id="rId9"/>
    <p:sldId id="264" r:id="rId10"/>
    <p:sldId id="265" r:id="rId11"/>
    <p:sldId id="266" r:id="rId12"/>
  </p:sldIdLst>
  <p:sldSz cx="9144000" cy="6858000" type="screen4x3"/>
  <p:notesSz cx="7102475" cy="102330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0FC45-7A59-4BEF-8782-859B3BF8AA0F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6B6DB-FFF5-49B0-A57B-F8D05B854C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7A3BC-9737-4E81-B51C-5A9B023A1471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99D4E-92EF-4D7C-8DDB-5EAE780288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9F975-2034-4D7A-8283-E3A2B6B34CBE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88A8B-5477-48EF-9733-A6AFB668D9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C65C3-45EC-4D9A-B8FC-34C6D048AB98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A338E-2114-4022-982D-98FE250C5E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16A75-DC7B-4660-9611-7BF75E6FCAA1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A6195-38D1-40B0-A0CD-6ACD271C1D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0B973-6D88-47C5-B44E-E783C18972BF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423A7-8162-4095-87E2-B43B14FFA2E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4D97-600F-411C-92F7-B83C5675A153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2C3C-6842-4A4C-975E-35893DB969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C126B-D708-461D-97E4-22D24DA46FEA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0EC77-F406-4D9C-AB73-A4B28A2CA9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A4FDB-DBB6-4FA2-BD79-9F5EDF3D55F7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D0AF4-4BBC-4866-A061-586F239180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818DD-7E10-4D47-AA20-0BD8FC9CC37A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6CFB2-7A10-4AE0-BAE3-56E1A86D10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F8E49-2808-4996-BA04-DDCF88620450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F4FFB-F56B-4A8B-A5B2-59C557A531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1D09F2-721C-4F8A-9F28-CF060EEA3FE8}" type="datetimeFigureOut">
              <a:rPr lang="it-IT"/>
              <a:pPr>
                <a:defRPr/>
              </a:pPr>
              <a:t>04/11/2015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8FE109-EB56-49E8-BAFA-2C96BB0568F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vaic822006@istruzione.it" TargetMode="External"/><Relationship Id="rId3" Type="http://schemas.openxmlformats.org/officeDocument/2006/relationships/hyperlink" Target="mailto:vaic814007@istruzione.it" TargetMode="External"/><Relationship Id="rId7" Type="http://schemas.openxmlformats.org/officeDocument/2006/relationships/hyperlink" Target="mailto:vaic86800g@istruzione.i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vaic87700a@istruzione.it" TargetMode="External"/><Relationship Id="rId5" Type="http://schemas.openxmlformats.org/officeDocument/2006/relationships/hyperlink" Target="mailto:vaic85500d@istruzione.it" TargetMode="External"/><Relationship Id="rId4" Type="http://schemas.openxmlformats.org/officeDocument/2006/relationships/hyperlink" Target="mailto:vais01700v@istruzione.i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scti.eduva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magine 4" descr="Diapositiva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0" y="214313"/>
            <a:ext cx="4608513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/>
          <p:cNvSpPr/>
          <p:nvPr/>
        </p:nvSpPr>
        <p:spPr>
          <a:xfrm>
            <a:off x="285720" y="2285992"/>
            <a:ext cx="4329006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Cts</a:t>
            </a:r>
            <a:r>
              <a:rPr lang="it-IT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– </a:t>
            </a:r>
            <a:r>
              <a:rPr lang="it-IT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cti</a:t>
            </a:r>
            <a:r>
              <a:rPr lang="it-IT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a.t.</a:t>
            </a:r>
            <a:r>
              <a:rPr lang="it-IT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di </a:t>
            </a:r>
            <a:r>
              <a:rPr lang="it-IT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varese</a:t>
            </a:r>
            <a:endParaRPr lang="it-IT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143000" y="500063"/>
            <a:ext cx="32861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Riunione del 15 ottobre 2015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6" name="Immagine 5" descr="CTS_1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214313" y="142875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Immagine 1" descr="Diapositiva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0" y="1214438"/>
            <a:ext cx="2840038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laborazione 2"/>
          <p:cNvSpPr/>
          <p:nvPr/>
        </p:nvSpPr>
        <p:spPr>
          <a:xfrm>
            <a:off x="6215063" y="1143000"/>
            <a:ext cx="1928812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  <p:cxnSp>
        <p:nvCxnSpPr>
          <p:cNvPr id="11" name="Connettore 2 10"/>
          <p:cNvCxnSpPr>
            <a:stCxn id="3" idx="1"/>
          </p:cNvCxnSpPr>
          <p:nvPr/>
        </p:nvCxnSpPr>
        <p:spPr>
          <a:xfrm rot="10800000" flipV="1">
            <a:off x="5643563" y="1571625"/>
            <a:ext cx="571500" cy="571500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rot="10800000" flipV="1">
            <a:off x="5643563" y="2857500"/>
            <a:ext cx="571500" cy="71438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rot="10800000">
            <a:off x="5715000" y="3643313"/>
            <a:ext cx="357188" cy="571500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rot="16200000" flipV="1">
            <a:off x="5376069" y="3982244"/>
            <a:ext cx="1357312" cy="679450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V="1">
            <a:off x="4357688" y="5000625"/>
            <a:ext cx="214312" cy="571500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2500313" y="4143375"/>
            <a:ext cx="500062" cy="1588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>
            <a:off x="2357438" y="2214563"/>
            <a:ext cx="428625" cy="642937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tangolo 31"/>
          <p:cNvSpPr/>
          <p:nvPr/>
        </p:nvSpPr>
        <p:spPr>
          <a:xfrm>
            <a:off x="428596" y="142852"/>
            <a:ext cx="410708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Chi fa cosa?...</a:t>
            </a:r>
            <a:endParaRPr lang="it-IT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33" name="Elaborazione 32"/>
          <p:cNvSpPr/>
          <p:nvPr/>
        </p:nvSpPr>
        <p:spPr>
          <a:xfrm>
            <a:off x="6215063" y="2428875"/>
            <a:ext cx="1928812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  <p:sp>
        <p:nvSpPr>
          <p:cNvPr id="34" name="Elaborazione 33"/>
          <p:cNvSpPr/>
          <p:nvPr/>
        </p:nvSpPr>
        <p:spPr>
          <a:xfrm>
            <a:off x="6072188" y="3786188"/>
            <a:ext cx="1928812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  <p:sp>
        <p:nvSpPr>
          <p:cNvPr id="35" name="Elaborazione 34"/>
          <p:cNvSpPr/>
          <p:nvPr/>
        </p:nvSpPr>
        <p:spPr>
          <a:xfrm>
            <a:off x="5643563" y="5000625"/>
            <a:ext cx="1928812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  <p:sp>
        <p:nvSpPr>
          <p:cNvPr id="36" name="Elaborazione 35"/>
          <p:cNvSpPr/>
          <p:nvPr/>
        </p:nvSpPr>
        <p:spPr>
          <a:xfrm>
            <a:off x="3429000" y="5572125"/>
            <a:ext cx="1928813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  <p:sp>
        <p:nvSpPr>
          <p:cNvPr id="37" name="Elaborazione 36"/>
          <p:cNvSpPr/>
          <p:nvPr/>
        </p:nvSpPr>
        <p:spPr>
          <a:xfrm>
            <a:off x="571500" y="3714750"/>
            <a:ext cx="1928813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  <p:sp>
        <p:nvSpPr>
          <p:cNvPr id="38" name="Elaborazione 37"/>
          <p:cNvSpPr/>
          <p:nvPr/>
        </p:nvSpPr>
        <p:spPr>
          <a:xfrm>
            <a:off x="571500" y="1357313"/>
            <a:ext cx="1928813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50" dirty="0"/>
              <a:t>Argomento: </a:t>
            </a:r>
            <a:endParaRPr lang="it-IT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85786" y="571480"/>
            <a:ext cx="785817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4)</a:t>
            </a:r>
            <a:endParaRPr lang="it-IT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500166" y="571480"/>
            <a:ext cx="2075888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Varie …</a:t>
            </a:r>
            <a:endParaRPr lang="it-IT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3555" name="CasellaDiTesto 3"/>
          <p:cNvSpPr txBox="1">
            <a:spLocks noChangeArrowheads="1"/>
          </p:cNvSpPr>
          <p:nvPr/>
        </p:nvSpPr>
        <p:spPr bwMode="auto">
          <a:xfrm>
            <a:off x="2000250" y="1643063"/>
            <a:ext cx="535781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Conclusione laboratori – valutazione;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supporto alla L. 107;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“Scuola” per le famiglie (?) : incontri … (?)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associazioni … (rete) (?)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AIAS di Busto A. – progetto autismo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sportello autismo … (avvio?) con chi?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CTI : competenze in gioco (Master etc…) … chi?</a:t>
            </a:r>
          </a:p>
          <a:p>
            <a:pPr>
              <a:buFontTx/>
              <a:buChar char="-"/>
            </a:pPr>
            <a:r>
              <a:rPr lang="it-IT" b="1" i="1">
                <a:latin typeface="Calibri" pitchFamily="34" charset="0"/>
              </a:rPr>
              <a:t> 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14500" y="1714500"/>
            <a:ext cx="6286500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FontTx/>
              <a:buChar char="•"/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Accordo di rete CTS/CTI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: formalizzazione</a:t>
            </a:r>
          </a:p>
          <a:p>
            <a:pPr>
              <a:defRPr/>
            </a:pPr>
            <a:endParaRPr lang="it-IT" sz="1400" i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comitato scientifico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– équipe di lavoro CTS</a:t>
            </a:r>
          </a:p>
          <a:p>
            <a:pPr eaLnBrk="0" hangingPunct="0">
              <a:defRPr/>
            </a:pPr>
            <a:endParaRPr lang="it-IT" sz="1050" i="1" dirty="0">
              <a:latin typeface="Arial" pitchFamily="34" charset="0"/>
              <a:cs typeface="+mn-cs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Progettazione raccordo attività del CTS e dei CTI </a:t>
            </a:r>
            <a:r>
              <a:rPr lang="it-IT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a.s.</a:t>
            </a: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 2015/16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, sulla base anche della valutazione delle attività 14/15:</a:t>
            </a:r>
          </a:p>
          <a:p>
            <a:pPr eaLnBrk="0" hangingPunct="0"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Supporto alla progettazione didattica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– gruppi di lavoro (sperimentazione nei C.d.C.) – </a:t>
            </a: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buone prassi e risorse disponibili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en-US" sz="1400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Gestire</a:t>
            </a:r>
            <a:r>
              <a:rPr lang="en-US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le </a:t>
            </a:r>
            <a:r>
              <a:rPr lang="en-US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dinamiche</a:t>
            </a:r>
            <a:r>
              <a:rPr lang="en-US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della</a:t>
            </a:r>
            <a:r>
              <a:rPr lang="en-US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classe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en-US" sz="1400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Spunti</a:t>
            </a:r>
            <a:r>
              <a:rPr lang="en-US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di</a:t>
            </a:r>
            <a:r>
              <a:rPr lang="en-US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didattica</a:t>
            </a:r>
            <a:r>
              <a:rPr lang="en-US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inclusiva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en-US" sz="1400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Spunti</a:t>
            </a:r>
            <a:r>
              <a:rPr lang="en-US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per la </a:t>
            </a:r>
            <a:r>
              <a:rPr lang="en-US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mediazione</a:t>
            </a:r>
            <a:r>
              <a:rPr lang="en-US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didattica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Spunti per le </a:t>
            </a: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attività di gruppo e le attività </a:t>
            </a:r>
            <a:r>
              <a:rPr lang="it-IT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laboratoriali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Spunti per </a:t>
            </a: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comunicare in modo multimodale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Spunti per … “problemi di </a:t>
            </a: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comportamento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” …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lvl="1" eaLnBrk="0" hangingPunct="0">
              <a:buFont typeface="Symbol" pitchFamily="18" charset="2"/>
              <a:buChar char=""/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Tecnologie </a:t>
            </a:r>
            <a:r>
              <a:rPr lang="it-IT" sz="1400" b="1" i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Assistive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, tecnologie della parola e inclusione</a:t>
            </a:r>
          </a:p>
          <a:p>
            <a:pPr lvl="1" eaLnBrk="0" hangingPunct="0">
              <a:defRPr/>
            </a:pPr>
            <a:endParaRPr lang="it-IT" sz="1050" i="1" dirty="0">
              <a:latin typeface="Arial" pitchFamily="34" charset="0"/>
              <a:cs typeface="+mn-cs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Misure di accompagnamento ai processi di inclusione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: gruppi di lavoro di </a:t>
            </a: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sistematizzazione dei materiali</a:t>
            </a:r>
            <a:r>
              <a:rPr lang="it-IT" sz="1400" i="1" dirty="0">
                <a:latin typeface="Arial" pitchFamily="34" charset="0"/>
                <a:ea typeface="Calibri" pitchFamily="34" charset="0"/>
                <a:cs typeface="Arial" pitchFamily="34" charset="0"/>
              </a:rPr>
              <a:t> prodotti da A.T., ASVA, CTI, CTS …</a:t>
            </a:r>
            <a:endParaRPr lang="it-IT" sz="1050" i="1" dirty="0">
              <a:latin typeface="Arial" pitchFamily="34" charset="0"/>
              <a:cs typeface="+mn-cs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 b="1" i="1" dirty="0">
                <a:latin typeface="Arial" pitchFamily="34" charset="0"/>
                <a:ea typeface="Calibri" pitchFamily="34" charset="0"/>
                <a:cs typeface="Arial" pitchFamily="34" charset="0"/>
              </a:rPr>
              <a:t>Varie ed eventuali</a:t>
            </a:r>
            <a:endParaRPr lang="it-IT" sz="2400" i="1" dirty="0">
              <a:latin typeface="Arial" pitchFamily="34" charset="0"/>
              <a:cs typeface="+mn-cs"/>
            </a:endParaRPr>
          </a:p>
        </p:txBody>
      </p:sp>
      <p:pic>
        <p:nvPicPr>
          <p:cNvPr id="4" name="Immagine 3" descr="CTS_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88" y="285750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ttangolo 4"/>
          <p:cNvSpPr/>
          <p:nvPr/>
        </p:nvSpPr>
        <p:spPr>
          <a:xfrm>
            <a:off x="3000364" y="428604"/>
            <a:ext cx="52176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Ordine del giorno</a:t>
            </a:r>
            <a:endParaRPr lang="it-IT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TS_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88" y="285750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tangolo 2"/>
          <p:cNvSpPr/>
          <p:nvPr/>
        </p:nvSpPr>
        <p:spPr>
          <a:xfrm>
            <a:off x="2928926" y="500042"/>
            <a:ext cx="53395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Accordo di rete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CTS - CTI</a:t>
            </a:r>
            <a:endParaRPr lang="it-IT" sz="4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85875" y="2571750"/>
          <a:ext cx="5767388" cy="4064000"/>
        </p:xfrm>
        <a:graphic>
          <a:graphicData uri="http://schemas.openxmlformats.org/drawingml/2006/table">
            <a:tbl>
              <a:tblPr/>
              <a:tblGrid>
                <a:gridCol w="2884488"/>
                <a:gridCol w="2882900"/>
              </a:tblGrid>
              <a:tr h="2349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TRA GLI  ISTITUTI: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Denominazione Istituto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Dirigente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IC  “Galileo Galilei”-Tradate – tel. 0331 842151 – 860455 – email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3"/>
                        </a:rPr>
                        <a:t>vaic814007@istruzione.it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  sede del </a:t>
                      </a: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CTS A.T. di Varese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Dott.ssa Rita Contarino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ISIS “Newton” – Varese - tel. 0332 312065 – 312009 -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4"/>
                        </a:rPr>
                        <a:t>vais01700v@istruzione.it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 sede del </a:t>
                      </a: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CTI VARESE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Prof. Daniele Marzagalli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IC “Tommaseo” - Busto A.– tel. 0331 631350 -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5"/>
                        </a:rPr>
                        <a:t>vaic85500d@istruzione.it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sede del </a:t>
                      </a: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CTI BUSTO ARSIZIO 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Dott. Renato Solemi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IC  “Galileo Galilei”-Tradate – tel. 0331 842151 – 860455 – email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3"/>
                        </a:rPr>
                        <a:t>vaic814007@istruzione.it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  </a:t>
                      </a: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CTI TRADATE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Dott.ssa Rita Contarino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IC “Ponti” -Gallarate – tel.  0331 792106 – email 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6"/>
                        </a:rPr>
                        <a:t>vaic87700a@istruzione.it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sede del </a:t>
                      </a: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CTI  GALLARATE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Dott.ssa Stefania Leo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IC “Carducci” - Gavirate -  tel. 0332 744502 – email 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7"/>
                        </a:rPr>
                        <a:t>vaic86800g@istruzione.it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 sede del </a:t>
                      </a: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CTI GAVIRATE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Dott. David Arioli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IC “Giovanni XXIII” – Marchirolo  – tel. 0332 997131 – email </a:t>
                      </a:r>
                      <a:r>
                        <a:rPr kumimoji="0" lang="it-IT" sz="10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  <a:hlinkClick r:id="rId8"/>
                        </a:rPr>
                        <a:t>vaic822006@istruzione.it</a:t>
                      </a: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sede del CTI MARCHIROLO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Dott.ssa Rosa Maria Pugni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703" marR="637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396" name="Rectangle 1"/>
          <p:cNvSpPr>
            <a:spLocks noChangeArrowheads="1"/>
          </p:cNvSpPr>
          <p:nvPr/>
        </p:nvSpPr>
        <p:spPr bwMode="auto">
          <a:xfrm>
            <a:off x="3214688" y="2214563"/>
            <a:ext cx="19288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1200" b="1">
                <a:cs typeface="Times New Roman" pitchFamily="18" charset="0"/>
              </a:rPr>
              <a:t>ACCORDO DI RETE</a:t>
            </a:r>
            <a:endParaRPr lang="it-IT" sz="900"/>
          </a:p>
          <a:p>
            <a:pPr eaLnBrk="0" hangingPunct="0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2643174" y="500042"/>
            <a:ext cx="785817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1)</a:t>
            </a:r>
            <a:endParaRPr lang="it-IT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TS_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88" y="285750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tangolo 2"/>
          <p:cNvSpPr/>
          <p:nvPr/>
        </p:nvSpPr>
        <p:spPr>
          <a:xfrm>
            <a:off x="1857356" y="1000108"/>
            <a:ext cx="785817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2)</a:t>
            </a:r>
            <a:endParaRPr lang="it-IT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500313" y="1143000"/>
            <a:ext cx="642937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buFontTx/>
              <a:buChar char="•"/>
              <a:defRPr/>
            </a:pPr>
            <a:r>
              <a:rPr lang="it-IT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it-IT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équipe di lavoro CTS - </a:t>
            </a:r>
            <a:r>
              <a:rPr lang="it-IT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comitato scientifico</a:t>
            </a:r>
            <a:r>
              <a:rPr lang="it-IT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388" name="CasellaDiTesto 5"/>
          <p:cNvSpPr txBox="1">
            <a:spLocks noChangeArrowheads="1"/>
          </p:cNvSpPr>
          <p:nvPr/>
        </p:nvSpPr>
        <p:spPr bwMode="auto">
          <a:xfrm>
            <a:off x="1428750" y="2143125"/>
            <a:ext cx="407193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i="1">
                <a:latin typeface="Calibri" pitchFamily="34" charset="0"/>
              </a:rPr>
              <a:t>Dott.ssa Rita Contarino</a:t>
            </a:r>
          </a:p>
          <a:p>
            <a:r>
              <a:rPr lang="it-IT" i="1">
                <a:latin typeface="Calibri" pitchFamily="34" charset="0"/>
              </a:rPr>
              <a:t>Dott.ssa Patrizia Neri</a:t>
            </a:r>
          </a:p>
          <a:p>
            <a:r>
              <a:rPr lang="it-IT" i="1">
                <a:latin typeface="Calibri" pitchFamily="34" charset="0"/>
              </a:rPr>
              <a:t>Dott. Cristiano Termine</a:t>
            </a:r>
          </a:p>
          <a:p>
            <a:r>
              <a:rPr lang="it-IT" i="1">
                <a:latin typeface="Calibri" pitchFamily="34" charset="0"/>
              </a:rPr>
              <a:t>Dott.ssa Stefania Segato</a:t>
            </a:r>
          </a:p>
          <a:p>
            <a:r>
              <a:rPr lang="it-IT" i="1">
                <a:latin typeface="Calibri" pitchFamily="34" charset="0"/>
              </a:rPr>
              <a:t>Ins.te Brandani Walter</a:t>
            </a:r>
          </a:p>
          <a:p>
            <a:r>
              <a:rPr lang="it-IT" i="1">
                <a:latin typeface="Calibri" pitchFamily="34" charset="0"/>
              </a:rPr>
              <a:t>Ins.te Luigi Macchi</a:t>
            </a:r>
          </a:p>
          <a:p>
            <a:r>
              <a:rPr lang="it-IT" i="1">
                <a:latin typeface="Calibri" pitchFamily="34" charset="0"/>
              </a:rPr>
              <a:t>.</a:t>
            </a:r>
          </a:p>
          <a:p>
            <a:r>
              <a:rPr lang="it-IT" i="1">
                <a:latin typeface="Calibri" pitchFamily="34" charset="0"/>
              </a:rPr>
              <a:t>.</a:t>
            </a:r>
          </a:p>
          <a:p>
            <a:r>
              <a:rPr lang="it-IT" i="1">
                <a:latin typeface="Calibri" pitchFamily="34" charset="0"/>
              </a:rPr>
              <a:t>.</a:t>
            </a:r>
          </a:p>
          <a:p>
            <a:r>
              <a:rPr lang="it-IT" i="1">
                <a:latin typeface="Calibri" pitchFamily="34" charset="0"/>
              </a:rPr>
              <a:t>.</a:t>
            </a:r>
          </a:p>
          <a:p>
            <a:r>
              <a:rPr lang="it-IT" i="1">
                <a:latin typeface="Calibri" pitchFamily="34" charset="0"/>
              </a:rPr>
              <a:t>.</a:t>
            </a:r>
          </a:p>
        </p:txBody>
      </p:sp>
      <p:sp>
        <p:nvSpPr>
          <p:cNvPr id="7" name="Rettangolo 6"/>
          <p:cNvSpPr/>
          <p:nvPr/>
        </p:nvSpPr>
        <p:spPr>
          <a:xfrm>
            <a:off x="5429256" y="2643182"/>
            <a:ext cx="1214446" cy="31547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9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?</a:t>
            </a:r>
            <a:endParaRPr lang="it-IT" sz="199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28875" y="6072188"/>
            <a:ext cx="642937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buFontTx/>
              <a:buChar char="•"/>
              <a:defRPr/>
            </a:pPr>
            <a:r>
              <a:rPr lang="it-IT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it-IT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regolamento CTS 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TS_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88" y="285750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tangolo 2"/>
          <p:cNvSpPr/>
          <p:nvPr/>
        </p:nvSpPr>
        <p:spPr>
          <a:xfrm>
            <a:off x="1643042" y="571480"/>
            <a:ext cx="785817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3)</a:t>
            </a:r>
            <a:endParaRPr lang="it-IT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428875" y="714375"/>
            <a:ext cx="55721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it-IT" sz="1200" b="1" i="1"/>
              <a:t>Progettazione raccordo attività del CTS e dei CTI a.s. 2015/16</a:t>
            </a:r>
            <a:r>
              <a:rPr lang="it-IT" sz="1200" i="1"/>
              <a:t>, sulla base anche della </a:t>
            </a:r>
            <a:r>
              <a:rPr lang="it-IT" sz="1200" b="1" i="1"/>
              <a:t>valutazione</a:t>
            </a:r>
            <a:r>
              <a:rPr lang="it-IT" sz="1200" i="1"/>
              <a:t> delle attività 14/15:</a:t>
            </a:r>
            <a:endParaRPr lang="it-IT" sz="1000" i="1"/>
          </a:p>
          <a:p>
            <a:pPr eaLnBrk="0" hangingPunct="0">
              <a:buFontTx/>
              <a:buChar char="•"/>
            </a:pPr>
            <a:r>
              <a:rPr lang="it-IT" sz="1200" b="1" i="1"/>
              <a:t>Supporto alla progettazione didattica</a:t>
            </a:r>
            <a:r>
              <a:rPr lang="it-IT" sz="1200" i="1"/>
              <a:t> – gruppi di lavoro (sperimentazione nei C.d.C.) – </a:t>
            </a:r>
            <a:r>
              <a:rPr lang="it-IT" sz="1200" b="1" i="1"/>
              <a:t>buone prassi e risorse disponibili</a:t>
            </a:r>
            <a:r>
              <a:rPr lang="it-IT" sz="1200" i="1"/>
              <a:t>: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en-US" sz="1200" i="1"/>
              <a:t>Gestire le </a:t>
            </a:r>
            <a:r>
              <a:rPr lang="en-US" sz="1200" b="1" i="1"/>
              <a:t>dinamiche della classe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en-US" sz="1200" i="1"/>
              <a:t>Spunti di </a:t>
            </a:r>
            <a:r>
              <a:rPr lang="en-US" sz="1200" b="1" i="1"/>
              <a:t>didattica</a:t>
            </a:r>
            <a:r>
              <a:rPr lang="en-US" sz="1200" i="1"/>
              <a:t> inclusiva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en-US" sz="1200" i="1"/>
              <a:t>Spunti per la </a:t>
            </a:r>
            <a:r>
              <a:rPr lang="en-US" sz="1200" b="1" i="1"/>
              <a:t>mediazione didattica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it-IT" sz="1200" i="1"/>
              <a:t>Spunti per le </a:t>
            </a:r>
            <a:r>
              <a:rPr lang="it-IT" sz="1200" b="1" i="1"/>
              <a:t>attività di gruppo e le attività laboratoriali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it-IT" sz="1200" i="1"/>
              <a:t> Spunti per </a:t>
            </a:r>
            <a:r>
              <a:rPr lang="it-IT" sz="1200" b="1" i="1"/>
              <a:t>comunicare in modo multimodale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it-IT" sz="1200" i="1"/>
              <a:t>Spunti per … “problemi di </a:t>
            </a:r>
            <a:r>
              <a:rPr lang="it-IT" sz="1200" b="1" i="1"/>
              <a:t>comportamento</a:t>
            </a:r>
            <a:r>
              <a:rPr lang="it-IT" sz="1200" i="1"/>
              <a:t>” …</a:t>
            </a:r>
            <a:endParaRPr lang="it-IT" sz="1000" i="1"/>
          </a:p>
          <a:p>
            <a:pPr lvl="1" eaLnBrk="0" hangingPunct="0">
              <a:buFont typeface="Symbol" pitchFamily="18" charset="2"/>
              <a:buChar char=""/>
            </a:pPr>
            <a:r>
              <a:rPr lang="it-IT" sz="1200" b="1" i="1"/>
              <a:t>Tecnologie Assistive</a:t>
            </a:r>
            <a:r>
              <a:rPr lang="it-IT" sz="1200" i="1"/>
              <a:t>, tecnologie della parola e inclusione</a:t>
            </a:r>
            <a:endParaRPr lang="it-IT" sz="1000" i="1"/>
          </a:p>
          <a:p>
            <a:pPr eaLnBrk="0" hangingPunct="0">
              <a:buFontTx/>
              <a:buChar char="•"/>
            </a:pPr>
            <a:r>
              <a:rPr lang="it-IT" sz="1200" b="1" i="1"/>
              <a:t>Misure di accompagnamento ai processi di inclusione</a:t>
            </a:r>
            <a:r>
              <a:rPr lang="it-IT" sz="1200" i="1"/>
              <a:t>: gruppi di lavoro di </a:t>
            </a:r>
            <a:r>
              <a:rPr lang="it-IT" sz="1200" b="1" i="1"/>
              <a:t>sistematizzazione dei materiali</a:t>
            </a:r>
            <a:r>
              <a:rPr lang="it-IT" sz="1200" i="1"/>
              <a:t> prodotti da A.T., ASVA, CTI, CTS …</a:t>
            </a:r>
            <a:endParaRPr lang="it-IT" sz="2000" i="1"/>
          </a:p>
        </p:txBody>
      </p:sp>
      <p:sp>
        <p:nvSpPr>
          <p:cNvPr id="12" name="Rettangolo 11"/>
          <p:cNvSpPr/>
          <p:nvPr/>
        </p:nvSpPr>
        <p:spPr>
          <a:xfrm>
            <a:off x="214282" y="4500570"/>
            <a:ext cx="2928958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Supporti “operativi” per le scuole</a:t>
            </a:r>
            <a:endParaRPr lang="it-IT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071934" y="3714752"/>
            <a:ext cx="4786346" cy="646331"/>
          </a:xfrm>
          <a:prstGeom prst="rect">
            <a:avLst/>
          </a:prstGeom>
          <a:gradFill flip="none" rotWithShape="1">
            <a:gsLst>
              <a:gs pos="0">
                <a:srgbClr val="FFEFD1">
                  <a:alpha val="0"/>
                </a:srgb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FF0000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Accompagnamento dei / ai processi di inclusione (documenti – procedure …)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4214810" y="5500702"/>
            <a:ext cx="4786346" cy="1015663"/>
          </a:xfrm>
          <a:prstGeom prst="rect">
            <a:avLst/>
          </a:prstGeom>
          <a:gradFill flip="none" rotWithShape="1">
            <a:gsLst>
              <a:gs pos="37000">
                <a:schemeClr val="bg1">
                  <a:alpha val="82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0070C0"/>
            </a:solidFill>
          </a:ln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Risorse per una … didattica inclusiva: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 Gestire la classe;  lavori di gruppo; </a:t>
            </a:r>
            <a: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it-IT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mediazione didattica; </a:t>
            </a:r>
            <a:r>
              <a:rPr lang="it-IT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 comunicare;  gestire comportamenti critici;  tecnologie </a:t>
            </a:r>
            <a:r>
              <a:rPr lang="it-IT" sz="1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assistive</a:t>
            </a:r>
            <a:r>
              <a:rPr lang="it-IT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 (quali?)</a:t>
            </a:r>
            <a:endParaRPr lang="it-IT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cxnSp>
        <p:nvCxnSpPr>
          <p:cNvPr id="22" name="Connettore 2 21"/>
          <p:cNvCxnSpPr>
            <a:stCxn id="12" idx="3"/>
            <a:endCxn id="18" idx="1"/>
          </p:cNvCxnSpPr>
          <p:nvPr/>
        </p:nvCxnSpPr>
        <p:spPr>
          <a:xfrm flipV="1">
            <a:off x="3143250" y="4038600"/>
            <a:ext cx="928688" cy="8778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2" idx="3"/>
            <a:endCxn id="20" idx="1"/>
          </p:cNvCxnSpPr>
          <p:nvPr/>
        </p:nvCxnSpPr>
        <p:spPr>
          <a:xfrm>
            <a:off x="3143250" y="4916488"/>
            <a:ext cx="1071563" cy="1092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2 38"/>
          <p:cNvCxnSpPr>
            <a:stCxn id="6" idx="2"/>
            <a:endCxn id="57" idx="0"/>
          </p:cNvCxnSpPr>
          <p:nvPr/>
        </p:nvCxnSpPr>
        <p:spPr>
          <a:xfrm rot="16200000" flipH="1">
            <a:off x="5753894" y="3288506"/>
            <a:ext cx="2425700" cy="427038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/>
          <p:cNvSpPr/>
          <p:nvPr/>
        </p:nvSpPr>
        <p:spPr>
          <a:xfrm>
            <a:off x="5429256" y="142852"/>
            <a:ext cx="264546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CTS - CTI</a:t>
            </a:r>
            <a:endParaRPr lang="it-IT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14282" y="857232"/>
            <a:ext cx="5217197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Progettazione attività</a:t>
            </a:r>
            <a:endParaRPr lang="it-IT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786314" y="1643050"/>
            <a:ext cx="393306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azioni formative</a:t>
            </a:r>
            <a:endParaRPr lang="it-IT" sz="3600" b="1" cap="all" dirty="0">
              <a:ln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14282" y="4786322"/>
            <a:ext cx="2647263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Rete CTI e </a:t>
            </a:r>
            <a:r>
              <a:rPr lang="it-IT" sz="3200" b="1" cap="all" dirty="0" err="1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cts</a:t>
            </a:r>
            <a:endParaRPr lang="it-IT" sz="3200" b="1" cap="all" dirty="0">
              <a:ln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cxnSp>
        <p:nvCxnSpPr>
          <p:cNvPr id="9" name="Connettore 2 8"/>
          <p:cNvCxnSpPr>
            <a:stCxn id="5" idx="2"/>
            <a:endCxn id="17" idx="1"/>
          </p:cNvCxnSpPr>
          <p:nvPr/>
        </p:nvCxnSpPr>
        <p:spPr>
          <a:xfrm rot="16200000" flipH="1">
            <a:off x="2790032" y="1535906"/>
            <a:ext cx="2171700" cy="2106613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>
            <a:stCxn id="5" idx="2"/>
            <a:endCxn id="21" idx="0"/>
          </p:cNvCxnSpPr>
          <p:nvPr/>
        </p:nvCxnSpPr>
        <p:spPr>
          <a:xfrm rot="5400000">
            <a:off x="1751807" y="858044"/>
            <a:ext cx="425450" cy="1716087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5" idx="2"/>
            <a:endCxn id="44" idx="0"/>
          </p:cNvCxnSpPr>
          <p:nvPr/>
        </p:nvCxnSpPr>
        <p:spPr>
          <a:xfrm rot="16200000" flipH="1">
            <a:off x="2270126" y="2055812"/>
            <a:ext cx="1211262" cy="106363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929188" y="2428875"/>
            <a:ext cx="1285875" cy="249237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Secondo </a:t>
            </a: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step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formazione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Regionale – 15 ore di laboratorio specifico: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DSA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Disabilità grave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Autismo ADHD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Disagio socio cult ed </a:t>
            </a: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econ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gestione della classe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NOVEMBRE 14?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357188" y="1928813"/>
            <a:ext cx="1500187" cy="13843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FORMAZIONE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CONSULENZA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RISORSE PER LA PROGETTAZIONE E LA DIDATTICA</a:t>
            </a:r>
          </a:p>
        </p:txBody>
      </p:sp>
      <p:cxnSp>
        <p:nvCxnSpPr>
          <p:cNvPr id="24" name="Connettore 2 23"/>
          <p:cNvCxnSpPr>
            <a:stCxn id="6" idx="2"/>
            <a:endCxn id="17" idx="3"/>
          </p:cNvCxnSpPr>
          <p:nvPr/>
        </p:nvCxnSpPr>
        <p:spPr>
          <a:xfrm rot="5400000">
            <a:off x="5791200" y="2713038"/>
            <a:ext cx="1385888" cy="53816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/>
          <p:cNvSpPr txBox="1"/>
          <p:nvPr/>
        </p:nvSpPr>
        <p:spPr>
          <a:xfrm>
            <a:off x="1928813" y="2714625"/>
            <a:ext cx="2000250" cy="15700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CONSULENZA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RISORSE PER LA PROGETTAZIONE E LA DIDATTICA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FORMAZIONE: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sperimentazione classi pilota? Supporto </a:t>
            </a: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CeDisMa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</a:t>
            </a:r>
          </a:p>
        </p:txBody>
      </p:sp>
      <p:sp>
        <p:nvSpPr>
          <p:cNvPr id="57" name="CasellaDiTesto 56"/>
          <p:cNvSpPr txBox="1"/>
          <p:nvPr/>
        </p:nvSpPr>
        <p:spPr>
          <a:xfrm>
            <a:off x="6286500" y="4714875"/>
            <a:ext cx="1785938" cy="1938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Pdp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– PAI – modelli e vademecum con dott. Guerreschi (concludere?)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Novembre ‘14– aprile ‘15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regolamento CTS da fare;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rinnovo staff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incontri informativi per genitori – docenti (?)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6715125" y="2500313"/>
            <a:ext cx="2214563" cy="15700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Formazione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Busto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Gallarate 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Gavirate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Marchirolo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Varese 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Vedano (</a:t>
            </a: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Tradate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) </a:t>
            </a:r>
            <a:endParaRPr lang="it-IT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571500" y="5786438"/>
            <a:ext cx="1785938" cy="46196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DA RINNOVARE IN OGNI CTI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Rete prov. BES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64" name="Connettore 2 63"/>
          <p:cNvCxnSpPr>
            <a:stCxn id="7" idx="2"/>
            <a:endCxn id="63" idx="0"/>
          </p:cNvCxnSpPr>
          <p:nvPr/>
        </p:nvCxnSpPr>
        <p:spPr>
          <a:xfrm rot="5400000">
            <a:off x="1293019" y="5541169"/>
            <a:ext cx="415925" cy="74613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/>
          <p:cNvCxnSpPr>
            <a:stCxn id="6" idx="2"/>
            <a:endCxn id="61" idx="0"/>
          </p:cNvCxnSpPr>
          <p:nvPr/>
        </p:nvCxnSpPr>
        <p:spPr>
          <a:xfrm rot="16200000" flipH="1">
            <a:off x="7182644" y="1859756"/>
            <a:ext cx="211138" cy="1069975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ttangolo 96"/>
          <p:cNvSpPr/>
          <p:nvPr/>
        </p:nvSpPr>
        <p:spPr>
          <a:xfrm>
            <a:off x="3071802" y="5286388"/>
            <a:ext cx="2324227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Risorse </a:t>
            </a:r>
            <a:r>
              <a:rPr lang="it-IT" sz="3200" b="1" cap="all" dirty="0" err="1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ec</a:t>
            </a:r>
            <a:r>
              <a:rPr lang="it-IT" sz="32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. </a:t>
            </a:r>
            <a:endParaRPr lang="it-IT" sz="3200" b="1" cap="all" dirty="0">
              <a:ln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98" name="CasellaDiTesto 97"/>
          <p:cNvSpPr txBox="1"/>
          <p:nvPr/>
        </p:nvSpPr>
        <p:spPr>
          <a:xfrm>
            <a:off x="3286125" y="6000750"/>
            <a:ext cx="1785938" cy="4619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Risorse del CTS a livello provinciale …</a:t>
            </a:r>
          </a:p>
        </p:txBody>
      </p:sp>
      <p:sp>
        <p:nvSpPr>
          <p:cNvPr id="103" name="CasellaDiTesto 102"/>
          <p:cNvSpPr txBox="1"/>
          <p:nvPr/>
        </p:nvSpPr>
        <p:spPr>
          <a:xfrm>
            <a:off x="5357813" y="1071563"/>
            <a:ext cx="16986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10 ottobre 2014</a:t>
            </a:r>
            <a:endParaRPr lang="it-I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2000232" y="357166"/>
            <a:ext cx="342899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a.s.</a:t>
            </a:r>
            <a:r>
              <a:rPr lang="it-IT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 2014/2015</a:t>
            </a:r>
            <a:endParaRPr lang="it-IT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pic>
        <p:nvPicPr>
          <p:cNvPr id="25" name="Immagine 24" descr="CTS_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8072438" y="142875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Rettangolo 25"/>
          <p:cNvSpPr/>
          <p:nvPr/>
        </p:nvSpPr>
        <p:spPr>
          <a:xfrm>
            <a:off x="0" y="0"/>
            <a:ext cx="342899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Valutazione</a:t>
            </a:r>
            <a:endParaRPr lang="it-IT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tangolo 20"/>
          <p:cNvSpPr/>
          <p:nvPr/>
        </p:nvSpPr>
        <p:spPr>
          <a:xfrm>
            <a:off x="637587" y="214290"/>
            <a:ext cx="3512692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cap="all" dirty="0">
                <a:ln/>
                <a:solidFill>
                  <a:schemeClr val="accent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azioni formative</a:t>
            </a:r>
            <a:endParaRPr lang="it-IT" sz="3200" b="1" cap="all" dirty="0">
              <a:ln/>
              <a:solidFill>
                <a:schemeClr val="accent1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115412" y="794938"/>
            <a:ext cx="6456852" cy="615553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it-IT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A1)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it-IT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Dalla diagnosi agli strumenti </a:t>
            </a:r>
            <a:r>
              <a:rPr lang="it-IT" sz="1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educativo-didattici</a:t>
            </a:r>
            <a:r>
              <a:rPr lang="it-IT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per i BES: 2 SEMINARI (19/12 e  22/5)+ EVENTO INTERNAZIONALE 28 SETTEMBRE ‘15</a:t>
            </a:r>
            <a:endParaRPr lang="it-IT" sz="1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71406" y="2643182"/>
            <a:ext cx="7143768" cy="400110"/>
          </a:xfrm>
          <a:prstGeom prst="rect">
            <a:avLst/>
          </a:prstGeom>
          <a:gradFill flip="none" rotWithShape="1">
            <a:gsLst>
              <a:gs pos="42000">
                <a:srgbClr val="5E9EFF">
                  <a:alpha val="39000"/>
                </a:srgbClr>
              </a:gs>
              <a:gs pos="42000">
                <a:srgbClr val="5E9EFF">
                  <a:alpha val="39000"/>
                </a:srgbClr>
              </a:gs>
              <a:gs pos="39999">
                <a:srgbClr val="85C2FF">
                  <a:alpha val="48000"/>
                </a:srgbClr>
              </a:gs>
              <a:gs pos="70000">
                <a:srgbClr val="C4D6EB">
                  <a:alpha val="0"/>
                </a:srgbClr>
              </a:gs>
              <a:gs pos="100000">
                <a:srgbClr val="FFEBFA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it-IT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A2) </a:t>
            </a:r>
            <a:r>
              <a:rPr lang="it-IT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Rilevazione precoce dei “DSA” ed attività di potenziamento/recupero mirato</a:t>
            </a:r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642938" y="1500188"/>
            <a:ext cx="4929187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defRPr/>
            </a:pPr>
            <a:r>
              <a:rPr lang="it-IT" sz="1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UNIVERSITA’ DELL’INSUBRIA</a:t>
            </a:r>
            <a:r>
              <a:rPr lang="it-IT" sz="12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it-IT" sz="1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NEUROPSICHIATRIA INFANTILE </a:t>
            </a:r>
            <a:r>
              <a:rPr lang="it-IT" sz="1200" b="1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DI</a:t>
            </a:r>
            <a:r>
              <a:rPr lang="it-IT" sz="1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VARESE</a:t>
            </a:r>
            <a:r>
              <a:rPr lang="it-IT" sz="12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it-IT" sz="1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Prof. C. Termine</a:t>
            </a:r>
            <a:r>
              <a:rPr lang="it-IT" sz="12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it-IT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AID </a:t>
            </a:r>
            <a:r>
              <a:rPr lang="it-IT" sz="12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– Associazione Italiana Dislessia – Varese (</a:t>
            </a:r>
            <a:r>
              <a:rPr lang="it-IT" sz="1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dott.ssa Beltrami</a:t>
            </a:r>
            <a:r>
              <a:rPr lang="it-IT" sz="12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it-IT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200" b="1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CeDisMa</a:t>
            </a:r>
            <a:r>
              <a:rPr lang="it-IT" sz="12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( </a:t>
            </a:r>
            <a:r>
              <a:rPr lang="it-IT" sz="1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Centro Studi e Ricerche sulla Disabilità e Marginalità ) -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Università Cattolica del Sacro Cuore (</a:t>
            </a:r>
            <a:r>
              <a:rPr lang="it-IT" sz="12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MI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lang="it-IT" sz="1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Prof. L. D’</a:t>
            </a:r>
            <a:r>
              <a:rPr lang="it-IT" sz="12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Alonzo</a:t>
            </a:r>
            <a:r>
              <a:rPr lang="it-IT" sz="1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)  </a:t>
            </a:r>
            <a:endParaRPr lang="it-IT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  <a:p>
            <a:pPr eaLnBrk="0" hangingPunct="0">
              <a:defRPr/>
            </a:pPr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5" name="Rettangolo arrotondato 24"/>
          <p:cNvSpPr/>
          <p:nvPr/>
        </p:nvSpPr>
        <p:spPr>
          <a:xfrm>
            <a:off x="6572250" y="1143000"/>
            <a:ext cx="1785938" cy="785813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DICEMBRE 2014 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 APRILE 2015</a:t>
            </a:r>
            <a:endParaRPr lang="it-I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ttangolo arrotondato 25"/>
          <p:cNvSpPr/>
          <p:nvPr/>
        </p:nvSpPr>
        <p:spPr>
          <a:xfrm>
            <a:off x="6786563" y="3000375"/>
            <a:ext cx="1785937" cy="785813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DICEMBRE 2014 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 APRILE 2015</a:t>
            </a:r>
            <a:endParaRPr lang="it-I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714375" y="3071813"/>
            <a:ext cx="4929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Monitoraggio situazione progetti di screening nelle scuole del territorio (Istituti Comprensivi);</a:t>
            </a:r>
          </a:p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it-IT" sz="12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predisposizione di materiali per l’individuazione precoce dei BES </a:t>
            </a:r>
            <a:r>
              <a:rPr lang="it-IT" sz="12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 pitchFamily="2" charset="2"/>
              </a:rPr>
              <a:t>  in correlazione con progetto regionale …</a:t>
            </a:r>
          </a:p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 pitchFamily="2" charset="2"/>
              </a:rPr>
              <a:t> formazione dei referenti di istituto;</a:t>
            </a:r>
          </a:p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 pitchFamily="2" charset="2"/>
              </a:rPr>
              <a:t> sperimentazione  valutazione</a:t>
            </a:r>
            <a:endParaRPr lang="it-IT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71406" y="4500570"/>
            <a:ext cx="7143768" cy="400110"/>
          </a:xfrm>
          <a:prstGeom prst="rect">
            <a:avLst/>
          </a:prstGeom>
          <a:gradFill flip="none" rotWithShape="1">
            <a:gsLst>
              <a:gs pos="42000">
                <a:srgbClr val="5E9EFF">
                  <a:alpha val="39000"/>
                </a:srgbClr>
              </a:gs>
              <a:gs pos="42000">
                <a:srgbClr val="5E9EFF">
                  <a:alpha val="39000"/>
                </a:srgbClr>
              </a:gs>
              <a:gs pos="39999">
                <a:srgbClr val="85C2FF">
                  <a:alpha val="48000"/>
                </a:srgbClr>
              </a:gs>
              <a:gs pos="70000">
                <a:srgbClr val="C4D6EB">
                  <a:alpha val="0"/>
                </a:srgbClr>
              </a:gs>
              <a:gs pos="100000">
                <a:srgbClr val="FFEBFA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it-IT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A3) </a:t>
            </a:r>
            <a:r>
              <a:rPr lang="it-IT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conclusione attività predisposizione modelli </a:t>
            </a:r>
            <a:r>
              <a:rPr lang="it-IT" sz="1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PdP</a:t>
            </a:r>
            <a:r>
              <a:rPr lang="it-IT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e PAI</a:t>
            </a:r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642938" y="5000625"/>
            <a:ext cx="4929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Conclusione attività di strutturazione </a:t>
            </a:r>
            <a:r>
              <a:rPr lang="it-IT" sz="12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PdP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per BES (3^ fascia)</a:t>
            </a:r>
          </a:p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strutturazione modello PAI provinciale </a:t>
            </a:r>
          </a:p>
          <a:p>
            <a:pPr>
              <a:buFontTx/>
              <a:buChar char="•"/>
              <a:defRPr/>
            </a:pP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it-IT" sz="1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 pitchFamily="2" charset="2"/>
              </a:rPr>
              <a:t> attività coordinata dal dott. Massimo Guerreschi + referenti CTI e CTS</a:t>
            </a:r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30" name="Rettangolo arrotondato 29"/>
          <p:cNvSpPr/>
          <p:nvPr/>
        </p:nvSpPr>
        <p:spPr>
          <a:xfrm>
            <a:off x="6643688" y="4572000"/>
            <a:ext cx="1785937" cy="785813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DICEMBRE 2014 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 FEBBRAIO 2015</a:t>
            </a:r>
            <a:endParaRPr lang="it-I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71406" y="5929330"/>
            <a:ext cx="7143768" cy="400110"/>
          </a:xfrm>
          <a:prstGeom prst="rect">
            <a:avLst/>
          </a:prstGeom>
          <a:gradFill flip="none" rotWithShape="1">
            <a:gsLst>
              <a:gs pos="42000">
                <a:srgbClr val="5E9EFF">
                  <a:alpha val="39000"/>
                </a:srgbClr>
              </a:gs>
              <a:gs pos="42000">
                <a:srgbClr val="5E9EFF">
                  <a:alpha val="39000"/>
                </a:srgbClr>
              </a:gs>
              <a:gs pos="39999">
                <a:srgbClr val="85C2FF">
                  <a:alpha val="48000"/>
                </a:srgbClr>
              </a:gs>
              <a:gs pos="70000">
                <a:srgbClr val="C4D6EB">
                  <a:alpha val="0"/>
                </a:srgbClr>
              </a:gs>
              <a:gs pos="100000">
                <a:srgbClr val="FFEBFA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it-IT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A4) </a:t>
            </a:r>
            <a:r>
              <a:rPr lang="it-IT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Consulenze e formazione alle scuole – CTI + CTS + referente UST</a:t>
            </a:r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32" name="Arrotonda angolo diagonale rettangolo 31"/>
          <p:cNvSpPr/>
          <p:nvPr/>
        </p:nvSpPr>
        <p:spPr>
          <a:xfrm>
            <a:off x="6858000" y="1857375"/>
            <a:ext cx="1643063" cy="50006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Finanziamento CTS</a:t>
            </a:r>
            <a:endParaRPr lang="it-IT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Arrotonda angolo diagonale rettangolo 32"/>
          <p:cNvSpPr/>
          <p:nvPr/>
        </p:nvSpPr>
        <p:spPr>
          <a:xfrm>
            <a:off x="7000875" y="3714750"/>
            <a:ext cx="1785938" cy="5715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Finanziamento CTS + CTI (?)</a:t>
            </a:r>
            <a:endParaRPr lang="it-IT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Arrotonda angolo diagonale rettangolo 33"/>
          <p:cNvSpPr/>
          <p:nvPr/>
        </p:nvSpPr>
        <p:spPr>
          <a:xfrm>
            <a:off x="6929438" y="5214938"/>
            <a:ext cx="1785937" cy="5715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Finanziamento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 GLIPH</a:t>
            </a:r>
            <a:endParaRPr lang="it-IT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88900" y="6388120"/>
            <a:ext cx="7143768" cy="400110"/>
          </a:xfrm>
          <a:prstGeom prst="rect">
            <a:avLst/>
          </a:prstGeom>
          <a:gradFill flip="none" rotWithShape="1">
            <a:gsLst>
              <a:gs pos="42000">
                <a:srgbClr val="5E9EFF">
                  <a:alpha val="39000"/>
                </a:srgbClr>
              </a:gs>
              <a:gs pos="42000">
                <a:srgbClr val="5E9EFF">
                  <a:alpha val="39000"/>
                </a:srgbClr>
              </a:gs>
              <a:gs pos="39999">
                <a:srgbClr val="85C2FF">
                  <a:alpha val="48000"/>
                </a:srgbClr>
              </a:gs>
              <a:gs pos="70000">
                <a:srgbClr val="C4D6EB">
                  <a:alpha val="0"/>
                </a:srgbClr>
              </a:gs>
              <a:gs pos="100000">
                <a:srgbClr val="FFEBFA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it-IT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 Secondo </a:t>
            </a:r>
            <a:r>
              <a:rPr lang="it-IT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step</a:t>
            </a:r>
            <a:r>
              <a:rPr lang="it-IT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formazione regionale … sui BES</a:t>
            </a:r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+mn-cs"/>
            </a:endParaRPr>
          </a:p>
        </p:txBody>
      </p:sp>
      <p:pic>
        <p:nvPicPr>
          <p:cNvPr id="19482" name="Immagine 16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5715000" y="1785938"/>
            <a:ext cx="5143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3" name="Immagine 17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5643563" y="2857500"/>
            <a:ext cx="5143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4" name="Immagine 18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5643563" y="4572000"/>
            <a:ext cx="5143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5" name="Immagine 19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6643688" y="6072188"/>
            <a:ext cx="5143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Immagine 35" descr="CTS_1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7929563" y="0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2 38"/>
          <p:cNvCxnSpPr>
            <a:stCxn id="6" idx="2"/>
            <a:endCxn id="57" idx="0"/>
          </p:cNvCxnSpPr>
          <p:nvPr/>
        </p:nvCxnSpPr>
        <p:spPr>
          <a:xfrm rot="16200000" flipH="1">
            <a:off x="6361112" y="2681288"/>
            <a:ext cx="1782763" cy="998538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/>
          <p:cNvSpPr/>
          <p:nvPr/>
        </p:nvSpPr>
        <p:spPr>
          <a:xfrm>
            <a:off x="2867734" y="46808"/>
            <a:ext cx="519443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CTI/CTS TRADATE</a:t>
            </a:r>
            <a:endParaRPr lang="it-IT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14282" y="857232"/>
            <a:ext cx="372948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VERIFICA attività</a:t>
            </a:r>
            <a:endParaRPr lang="it-IT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786314" y="1643050"/>
            <a:ext cx="393306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azioni formative</a:t>
            </a:r>
            <a:endParaRPr lang="it-IT" sz="3600" b="1" cap="all" dirty="0">
              <a:ln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000232" y="5214950"/>
            <a:ext cx="1645386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Rete CTI</a:t>
            </a:r>
            <a:endParaRPr lang="it-IT" sz="3200" b="1" cap="all" dirty="0">
              <a:ln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cxnSp>
        <p:nvCxnSpPr>
          <p:cNvPr id="9" name="Connettore 2 8"/>
          <p:cNvCxnSpPr>
            <a:stCxn id="5" idx="2"/>
            <a:endCxn id="17" idx="1"/>
          </p:cNvCxnSpPr>
          <p:nvPr/>
        </p:nvCxnSpPr>
        <p:spPr>
          <a:xfrm rot="16200000" flipH="1">
            <a:off x="2347119" y="1235869"/>
            <a:ext cx="2100262" cy="2635250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>
            <a:stCxn id="5" idx="2"/>
            <a:endCxn id="21" idx="0"/>
          </p:cNvCxnSpPr>
          <p:nvPr/>
        </p:nvCxnSpPr>
        <p:spPr>
          <a:xfrm rot="5400000">
            <a:off x="1380332" y="1229519"/>
            <a:ext cx="425450" cy="973137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5" idx="2"/>
            <a:endCxn id="44" idx="0"/>
          </p:cNvCxnSpPr>
          <p:nvPr/>
        </p:nvCxnSpPr>
        <p:spPr>
          <a:xfrm rot="16200000" flipH="1">
            <a:off x="2219326" y="1363662"/>
            <a:ext cx="639762" cy="919163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714875" y="2357438"/>
            <a:ext cx="1285875" cy="249237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Secondo </a:t>
            </a: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step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formazione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Regionale – 15 ore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di laboratorio specifico: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DSA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Disabilità grave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Autismo ADHD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Disagio socio cult ed </a:t>
            </a: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econ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gestione della classe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NOVEMBRE 14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357188" y="1928813"/>
            <a:ext cx="1500187" cy="13843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FORMAZIONE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CONSULENZA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RISORSE PER LA PROGETTAZIONE E LA DIDATTICA</a:t>
            </a:r>
          </a:p>
        </p:txBody>
      </p:sp>
      <p:cxnSp>
        <p:nvCxnSpPr>
          <p:cNvPr id="24" name="Connettore 2 23"/>
          <p:cNvCxnSpPr>
            <a:stCxn id="6" idx="2"/>
            <a:endCxn id="17" idx="3"/>
          </p:cNvCxnSpPr>
          <p:nvPr/>
        </p:nvCxnSpPr>
        <p:spPr>
          <a:xfrm rot="5400000">
            <a:off x="5719763" y="2570162"/>
            <a:ext cx="1314450" cy="752475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/>
          <p:cNvSpPr txBox="1"/>
          <p:nvPr/>
        </p:nvSpPr>
        <p:spPr>
          <a:xfrm>
            <a:off x="1928813" y="2143125"/>
            <a:ext cx="2138362" cy="28622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2014 – 2015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* SEMINARIO 19/12/2014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LABORATORI NEI 6 CTI (STUDIO DI CASI PER LA COMPILAZIONE DEL PEI </a:t>
            </a: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PdP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).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Progetti DM 824 e 721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 finanziati 5000 + 5200 euro: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DM824  progetto </a:t>
            </a: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multimodalità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 e BES - CTS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DM721  progetto di rete BES provinciale  - scuola capofila : Liceo Curie  coinvolgimento </a:t>
            </a: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CdC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 – studio di casi e PEI – </a:t>
            </a:r>
            <a:r>
              <a:rPr lang="it-IT" sz="1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PdP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anose="05000000000000000000" pitchFamily="2" charset="2"/>
              </a:rPr>
              <a:t>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SEMINARIO 22 maggio 2015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7" name="CasellaDiTesto 56"/>
          <p:cNvSpPr txBox="1"/>
          <p:nvPr/>
        </p:nvSpPr>
        <p:spPr>
          <a:xfrm>
            <a:off x="6858000" y="4071938"/>
            <a:ext cx="1785938" cy="19383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Pdp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– PAI – modelli e vademecum con dott. Guerreschi (concludere?)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Novembre ‘14– aprile ‘15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</a:t>
            </a:r>
            <a:r>
              <a:rPr lang="it-IT" sz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regolamento CTS da fare;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</a:t>
            </a:r>
            <a:r>
              <a:rPr lang="it-IT" sz="1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rinnovo staff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it-IT" sz="1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 </a:t>
            </a:r>
            <a:r>
              <a:rPr lang="it-IT" sz="1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incontri informativi per genitori – docenti (?)</a:t>
            </a:r>
            <a:endParaRPr lang="it-IT" sz="1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6715125" y="2500313"/>
            <a:ext cx="2214563" cy="13843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Attività specifiche CTI: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Formazione;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Gruppo referenti BES: risorse sul territorio e ricerca – azione (?)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Acquisti hardware e software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(?)</a:t>
            </a:r>
          </a:p>
        </p:txBody>
      </p:sp>
      <p:sp>
        <p:nvSpPr>
          <p:cNvPr id="63" name="CasellaDiTesto 62"/>
          <p:cNvSpPr txBox="1"/>
          <p:nvPr/>
        </p:nvSpPr>
        <p:spPr>
          <a:xfrm>
            <a:off x="1643063" y="6072188"/>
            <a:ext cx="1785937" cy="46196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DA RINNOVARE IN OGNI CTI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Rete prov. BES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64" name="Connettore 2 63"/>
          <p:cNvCxnSpPr>
            <a:stCxn id="7" idx="2"/>
            <a:endCxn id="63" idx="0"/>
          </p:cNvCxnSpPr>
          <p:nvPr/>
        </p:nvCxnSpPr>
        <p:spPr>
          <a:xfrm rot="5400000">
            <a:off x="2542382" y="5791994"/>
            <a:ext cx="273050" cy="287337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/>
          <p:cNvCxnSpPr>
            <a:stCxn id="6" idx="2"/>
            <a:endCxn id="61" idx="0"/>
          </p:cNvCxnSpPr>
          <p:nvPr/>
        </p:nvCxnSpPr>
        <p:spPr>
          <a:xfrm>
            <a:off x="6753225" y="2289175"/>
            <a:ext cx="1069975" cy="211138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ttangolo 96"/>
          <p:cNvSpPr/>
          <p:nvPr/>
        </p:nvSpPr>
        <p:spPr>
          <a:xfrm>
            <a:off x="4071934" y="5072074"/>
            <a:ext cx="2324227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Risorse </a:t>
            </a:r>
            <a:r>
              <a:rPr lang="it-IT" sz="3200" b="1" cap="all" dirty="0" err="1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ec</a:t>
            </a:r>
            <a:r>
              <a:rPr lang="it-IT" sz="3200" b="1" cap="all" dirty="0">
                <a:ln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. </a:t>
            </a:r>
            <a:endParaRPr lang="it-IT" sz="3200" b="1" cap="all" dirty="0">
              <a:ln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98" name="CasellaDiTesto 97"/>
          <p:cNvSpPr txBox="1"/>
          <p:nvPr/>
        </p:nvSpPr>
        <p:spPr>
          <a:xfrm>
            <a:off x="4500563" y="5572125"/>
            <a:ext cx="1785937" cy="11382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Risorse del CTS e CTI: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CTI   € 4.491,71 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CTS   € </a:t>
            </a:r>
            <a:r>
              <a:rPr lang="it-IT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13.076,66  (esclusi i 5000 euro del progetto dm824)</a:t>
            </a:r>
          </a:p>
        </p:txBody>
      </p:sp>
      <p:sp>
        <p:nvSpPr>
          <p:cNvPr id="20500" name="CasellaDiTesto 102"/>
          <p:cNvSpPr txBox="1">
            <a:spLocks noChangeArrowheads="1"/>
          </p:cNvSpPr>
          <p:nvPr/>
        </p:nvSpPr>
        <p:spPr bwMode="auto">
          <a:xfrm>
            <a:off x="481013" y="323850"/>
            <a:ext cx="1824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>
                <a:latin typeface="Calibri" pitchFamily="34" charset="0"/>
              </a:rPr>
              <a:t>SETTEMBRE 2015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500063" y="4643438"/>
            <a:ext cx="1500187" cy="64611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Evento Internazionale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28 settembre 2015</a:t>
            </a:r>
            <a:endParaRPr lang="it-IT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2" name="Immagine 31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214313" y="4143375"/>
            <a:ext cx="5143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3" name="Immagine 32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3643313" y="1714500"/>
            <a:ext cx="5143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4" name="Immagine 33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5786438" y="4214813"/>
            <a:ext cx="5143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5" name="Immagine 34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8429625" y="3929063"/>
            <a:ext cx="5143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6" name="Immagine 35" descr="happy-businessman-top-green-check-mark-business-concept-white-background-34407560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39" r="10114" b="9927"/>
          <a:stretch>
            <a:fillRect/>
          </a:stretch>
        </p:blipFill>
        <p:spPr bwMode="auto">
          <a:xfrm>
            <a:off x="1357313" y="5572125"/>
            <a:ext cx="5143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Immagine 36" descr="CTS_1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42875" y="5824538"/>
            <a:ext cx="928688" cy="928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TS_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14313" y="142875"/>
            <a:ext cx="928687" cy="92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tangolo 2"/>
          <p:cNvSpPr/>
          <p:nvPr/>
        </p:nvSpPr>
        <p:spPr>
          <a:xfrm>
            <a:off x="5500694" y="285728"/>
            <a:ext cx="264546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CTS - CTI</a:t>
            </a:r>
            <a:endParaRPr lang="it-IT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214438" y="0"/>
            <a:ext cx="18573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a.s.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2015/2016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14282" y="1643050"/>
            <a:ext cx="2928958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Supporti “operativi” per le scuole</a:t>
            </a:r>
            <a:endParaRPr lang="it-IT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14282" y="3000372"/>
            <a:ext cx="2571768" cy="830997"/>
          </a:xfrm>
          <a:prstGeom prst="rect">
            <a:avLst/>
          </a:prstGeom>
          <a:gradFill flip="none" rotWithShape="1">
            <a:gsLst>
              <a:gs pos="0">
                <a:srgbClr val="FFEFD1">
                  <a:alpha val="0"/>
                </a:srgb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FF0000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Accompagnamento dei / ai processi di inclusione (documenti – procedure …)</a:t>
            </a:r>
            <a:endParaRPr lang="it-IT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500562" y="1428736"/>
            <a:ext cx="2428892" cy="1508105"/>
          </a:xfrm>
          <a:prstGeom prst="rect">
            <a:avLst/>
          </a:prstGeom>
          <a:gradFill flip="none" rotWithShape="1">
            <a:gsLst>
              <a:gs pos="37000">
                <a:schemeClr val="bg1">
                  <a:alpha val="82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0070C0"/>
            </a:solidFill>
          </a:ln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Risorse per una … didattica inclusiva: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 Gestire la classe;  lavori di gruppo; </a:t>
            </a:r>
            <a:r>
              <a:rPr lang="it-IT" sz="1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it-IT" sz="11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mediazione didattica; </a:t>
            </a:r>
            <a:r>
              <a:rPr lang="it-IT" sz="11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 comunicare;  gestire comportamenti critici;  tecnologie </a:t>
            </a:r>
            <a:r>
              <a:rPr lang="it-IT" sz="11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assistive</a:t>
            </a:r>
            <a:r>
              <a:rPr lang="it-IT" sz="11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  <a:sym typeface="Wingdings" pitchFamily="2" charset="2"/>
              </a:rPr>
              <a:t> (quali?)</a:t>
            </a:r>
            <a:endParaRPr lang="it-IT" sz="1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cxnSp>
        <p:nvCxnSpPr>
          <p:cNvPr id="8" name="Connettore 2 7"/>
          <p:cNvCxnSpPr>
            <a:stCxn id="5" idx="3"/>
            <a:endCxn id="6" idx="3"/>
          </p:cNvCxnSpPr>
          <p:nvPr/>
        </p:nvCxnSpPr>
        <p:spPr>
          <a:xfrm flipH="1">
            <a:off x="2786063" y="2058988"/>
            <a:ext cx="357187" cy="13573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>
            <a:stCxn id="5" idx="3"/>
            <a:endCxn id="7" idx="1"/>
          </p:cNvCxnSpPr>
          <p:nvPr/>
        </p:nvCxnSpPr>
        <p:spPr>
          <a:xfrm>
            <a:off x="3143250" y="2058988"/>
            <a:ext cx="1357313" cy="1238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tangolo 26"/>
          <p:cNvSpPr/>
          <p:nvPr/>
        </p:nvSpPr>
        <p:spPr>
          <a:xfrm>
            <a:off x="1785918" y="428604"/>
            <a:ext cx="3468578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44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Progettazione</a:t>
            </a:r>
            <a:endParaRPr lang="it-IT" sz="44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Callout con freccia in su 30"/>
          <p:cNvSpPr/>
          <p:nvPr/>
        </p:nvSpPr>
        <p:spPr>
          <a:xfrm>
            <a:off x="161925" y="3857625"/>
            <a:ext cx="2786063" cy="1500188"/>
          </a:xfrm>
          <a:prstGeom prst="upArrowCallout">
            <a:avLst>
              <a:gd name="adj1" fmla="val 10231"/>
              <a:gd name="adj2" fmla="val 10723"/>
              <a:gd name="adj3" fmla="val 14662"/>
              <a:gd name="adj4" fmla="val 7777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ym typeface="Wingdings" pitchFamily="2" charset="2"/>
              </a:rPr>
              <a:t>Sistemazione organica di: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b="1" dirty="0">
                <a:sym typeface="Wingdings" pitchFamily="2" charset="2"/>
              </a:rPr>
              <a:t>Vademecum BES </a:t>
            </a:r>
            <a:r>
              <a:rPr lang="it-IT" sz="1100" dirty="0">
                <a:sym typeface="Wingdings" pitchFamily="2" charset="2"/>
              </a:rPr>
              <a:t>(</a:t>
            </a:r>
            <a:r>
              <a:rPr lang="it-IT" sz="1100" dirty="0" err="1">
                <a:sym typeface="Wingdings" pitchFamily="2" charset="2"/>
              </a:rPr>
              <a:t>PdP</a:t>
            </a:r>
            <a:r>
              <a:rPr lang="it-IT" sz="1100" dirty="0">
                <a:sym typeface="Wingdings" pitchFamily="2" charset="2"/>
              </a:rPr>
              <a:t> – PAI)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>
                <a:sym typeface="Wingdings" pitchFamily="2" charset="2"/>
              </a:rPr>
              <a:t> </a:t>
            </a:r>
            <a:r>
              <a:rPr lang="it-IT" sz="1100" b="1" dirty="0">
                <a:sym typeface="Wingdings" pitchFamily="2" charset="2"/>
              </a:rPr>
              <a:t>materiali prodotti </a:t>
            </a:r>
            <a:r>
              <a:rPr lang="it-IT" sz="1100" dirty="0">
                <a:sym typeface="Wingdings" pitchFamily="2" charset="2"/>
              </a:rPr>
              <a:t>nei laboratori e nei seminari/convegni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>
                <a:sym typeface="Wingdings" pitchFamily="2" charset="2"/>
              </a:rPr>
              <a:t> </a:t>
            </a:r>
            <a:r>
              <a:rPr lang="it-IT" sz="1100" b="1" dirty="0">
                <a:sym typeface="Wingdings" pitchFamily="2" charset="2"/>
              </a:rPr>
              <a:t>materiali “procedurali” </a:t>
            </a:r>
            <a:r>
              <a:rPr lang="it-IT" sz="1100" dirty="0">
                <a:sym typeface="Wingdings" pitchFamily="2" charset="2"/>
              </a:rPr>
              <a:t>ASVA e CTI CTS;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b="1" dirty="0">
                <a:sym typeface="Wingdings" pitchFamily="2" charset="2"/>
              </a:rPr>
              <a:t>Indicazioni</a:t>
            </a:r>
            <a:r>
              <a:rPr lang="it-IT" sz="1100" dirty="0">
                <a:sym typeface="Wingdings" pitchFamily="2" charset="2"/>
              </a:rPr>
              <a:t> per la valutazione (?)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endParaRPr lang="it-IT" sz="1100" dirty="0"/>
          </a:p>
        </p:txBody>
      </p:sp>
      <p:sp>
        <p:nvSpPr>
          <p:cNvPr id="32" name="Callout con freccia in su 31"/>
          <p:cNvSpPr/>
          <p:nvPr/>
        </p:nvSpPr>
        <p:spPr>
          <a:xfrm>
            <a:off x="4376738" y="2936875"/>
            <a:ext cx="2786062" cy="3135313"/>
          </a:xfrm>
          <a:prstGeom prst="upArrowCallout">
            <a:avLst>
              <a:gd name="adj1" fmla="val 10231"/>
              <a:gd name="adj2" fmla="val 10723"/>
              <a:gd name="adj3" fmla="val 14662"/>
              <a:gd name="adj4" fmla="val 7777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b="1" dirty="0">
                <a:sym typeface="Wingdings" pitchFamily="2" charset="2"/>
              </a:rPr>
              <a:t>Predisporre una raccolta di suggerimenti per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000" b="1" dirty="0">
                <a:sym typeface="Wingdings" pitchFamily="2" charset="2"/>
              </a:rPr>
              <a:t>Organizzare e gestire la classe </a:t>
            </a:r>
            <a:endParaRPr lang="it-IT" sz="1200" b="1" dirty="0"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/>
              <a:t> impostare un gruppo di lavoro ed un lavoro di gruppo;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/>
              <a:t> la mediazione didattica: buone prassi … come impostare un’attività in classe … la carta cognitiva …  aspetti </a:t>
            </a:r>
            <a:r>
              <a:rPr lang="it-IT" sz="1100" dirty="0" err="1"/>
              <a:t>metacognitivi</a:t>
            </a:r>
            <a:r>
              <a:rPr lang="it-IT" sz="1100" dirty="0"/>
              <a:t>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/>
              <a:t> comunicare … non solo con le parole … CAA (esemplificazioni) … agende del tempo … agende per organizzarsi nello spazio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/>
              <a:t> il comportamento: sguardi di lettura e di intervento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r>
              <a:rPr lang="it-IT" sz="1100" dirty="0"/>
              <a:t> quali tecnologie e per chi?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  <a:defRPr/>
            </a:pPr>
            <a:endParaRPr lang="it-IT" sz="1100" dirty="0"/>
          </a:p>
        </p:txBody>
      </p:sp>
      <p:sp>
        <p:nvSpPr>
          <p:cNvPr id="21516" name="Rettangolo 33"/>
          <p:cNvSpPr>
            <a:spLocks noChangeArrowheads="1"/>
          </p:cNvSpPr>
          <p:nvPr/>
        </p:nvSpPr>
        <p:spPr bwMode="auto">
          <a:xfrm>
            <a:off x="714375" y="6143625"/>
            <a:ext cx="2987675" cy="369888"/>
          </a:xfrm>
          <a:prstGeom prst="rect">
            <a:avLst/>
          </a:prstGeom>
          <a:noFill/>
          <a:ln w="47625">
            <a:solidFill>
              <a:srgbClr val="00B05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>
                <a:latin typeface="Calibri" pitchFamily="34" charset="0"/>
                <a:hlinkClick r:id="rId3"/>
              </a:rPr>
              <a:t>http://www.ctscti.eduva.org</a:t>
            </a:r>
            <a:r>
              <a:rPr lang="it-IT">
                <a:latin typeface="Calibri" pitchFamily="34" charset="0"/>
              </a:rPr>
              <a:t> </a:t>
            </a:r>
          </a:p>
        </p:txBody>
      </p:sp>
      <p:cxnSp>
        <p:nvCxnSpPr>
          <p:cNvPr id="35" name="Connettore 2 34"/>
          <p:cNvCxnSpPr>
            <a:stCxn id="31" idx="2"/>
            <a:endCxn id="21516" idx="0"/>
          </p:cNvCxnSpPr>
          <p:nvPr/>
        </p:nvCxnSpPr>
        <p:spPr>
          <a:xfrm rot="16200000" flipH="1">
            <a:off x="1488282" y="5423694"/>
            <a:ext cx="785812" cy="6540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endCxn id="21516" idx="0"/>
          </p:cNvCxnSpPr>
          <p:nvPr/>
        </p:nvCxnSpPr>
        <p:spPr>
          <a:xfrm rot="10800000" flipV="1">
            <a:off x="2208213" y="4786313"/>
            <a:ext cx="2149475" cy="13573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arentesi graffa chiusa 41"/>
          <p:cNvSpPr/>
          <p:nvPr/>
        </p:nvSpPr>
        <p:spPr>
          <a:xfrm>
            <a:off x="7286625" y="1357313"/>
            <a:ext cx="428625" cy="4929187"/>
          </a:xfrm>
          <a:prstGeom prst="rightBrace">
            <a:avLst>
              <a:gd name="adj1" fmla="val 123532"/>
              <a:gd name="adj2" fmla="val 50000"/>
            </a:avLst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520" name="CasellaDiTesto 42"/>
          <p:cNvSpPr txBox="1">
            <a:spLocks noChangeArrowheads="1"/>
          </p:cNvSpPr>
          <p:nvPr/>
        </p:nvSpPr>
        <p:spPr bwMode="auto">
          <a:xfrm>
            <a:off x="7786688" y="3143250"/>
            <a:ext cx="1214437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100" b="1" i="1">
                <a:latin typeface="Calibri" pitchFamily="34" charset="0"/>
              </a:rPr>
              <a:t>7 gruppi di lavo</a:t>
            </a:r>
            <a:r>
              <a:rPr lang="it-IT" sz="1000" b="1">
                <a:latin typeface="Calibri" pitchFamily="34" charset="0"/>
              </a:rPr>
              <a:t>ro</a:t>
            </a:r>
            <a:r>
              <a:rPr lang="it-IT" sz="1000">
                <a:latin typeface="Calibri" pitchFamily="34" charset="0"/>
              </a:rPr>
              <a:t>: uno per CTI + 1 per CTS. Coordina </a:t>
            </a:r>
            <a:r>
              <a:rPr lang="it-IT" sz="1000" b="1">
                <a:latin typeface="Calibri" pitchFamily="34" charset="0"/>
              </a:rPr>
              <a:t>dott. Guerreschi </a:t>
            </a:r>
            <a:r>
              <a:rPr lang="it-IT" sz="1000">
                <a:latin typeface="Calibri" pitchFamily="34" charset="0"/>
              </a:rPr>
              <a:t>. -</a:t>
            </a:r>
            <a:r>
              <a:rPr lang="it-IT" sz="1000" b="1" i="1">
                <a:latin typeface="Calibri" pitchFamily="34" charset="0"/>
              </a:rPr>
              <a:t>Gruppo di coordinamento</a:t>
            </a:r>
            <a:r>
              <a:rPr lang="it-IT" sz="1000">
                <a:latin typeface="Calibri" pitchFamily="34" charset="0"/>
              </a:rPr>
              <a:t>: </a:t>
            </a:r>
            <a:r>
              <a:rPr lang="it-IT" sz="1000" b="1">
                <a:latin typeface="Calibri" pitchFamily="34" charset="0"/>
              </a:rPr>
              <a:t>DS e Referenti</a:t>
            </a:r>
            <a:r>
              <a:rPr lang="it-IT" sz="1000">
                <a:latin typeface="Calibri" pitchFamily="34" charset="0"/>
              </a:rPr>
              <a:t> </a:t>
            </a:r>
            <a:r>
              <a:rPr lang="it-IT" sz="1000" b="1" i="1">
                <a:latin typeface="Calibri" pitchFamily="34" charset="0"/>
              </a:rPr>
              <a:t>CTS – CTI + referente ASVA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944</Words>
  <Application>Microsoft Office PowerPoint</Application>
  <PresentationFormat>Presentazione su schermo (4:3)</PresentationFormat>
  <Paragraphs>179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Calibri</vt:lpstr>
      <vt:lpstr>Arial</vt:lpstr>
      <vt:lpstr>Symbol</vt:lpstr>
      <vt:lpstr>Times New Roman</vt:lpstr>
      <vt:lpstr>Wingdings</vt:lpstr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>laptop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laptop</dc:creator>
  <cp:lastModifiedBy>ICS Marchirolo</cp:lastModifiedBy>
  <cp:revision>37</cp:revision>
  <dcterms:created xsi:type="dcterms:W3CDTF">2014-10-08T23:26:05Z</dcterms:created>
  <dcterms:modified xsi:type="dcterms:W3CDTF">2015-11-04T09:36:50Z</dcterms:modified>
</cp:coreProperties>
</file>